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8" r:id="rId1"/>
  </p:sldMasterIdLst>
  <p:notesMasterIdLst>
    <p:notesMasterId r:id="rId15"/>
  </p:notesMasterIdLst>
  <p:sldIdLst>
    <p:sldId id="275" r:id="rId2"/>
    <p:sldId id="345" r:id="rId3"/>
    <p:sldId id="321" r:id="rId4"/>
    <p:sldId id="341" r:id="rId5"/>
    <p:sldId id="348" r:id="rId6"/>
    <p:sldId id="350" r:id="rId7"/>
    <p:sldId id="349" r:id="rId8"/>
    <p:sldId id="346" r:id="rId9"/>
    <p:sldId id="351" r:id="rId10"/>
    <p:sldId id="347" r:id="rId11"/>
    <p:sldId id="306" r:id="rId12"/>
    <p:sldId id="334" r:id="rId13"/>
    <p:sldId id="273"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2F43"/>
    <a:srgbClr val="B30058"/>
    <a:srgbClr val="FEFCF8"/>
    <a:srgbClr val="FEFBF4"/>
    <a:srgbClr val="FFFBF5"/>
    <a:srgbClr val="FEFBF7"/>
    <a:srgbClr val="B86222"/>
    <a:srgbClr val="114374"/>
    <a:srgbClr val="004174"/>
    <a:srgbClr val="003D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77647" autoAdjust="0"/>
  </p:normalViewPr>
  <p:slideViewPr>
    <p:cSldViewPr snapToGrid="0">
      <p:cViewPr varScale="1">
        <p:scale>
          <a:sx n="64" d="100"/>
          <a:sy n="64" d="100"/>
        </p:scale>
        <p:origin x="1963" y="5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875EA7-9A42-4DFE-8BAE-66CF57534BDF}" type="datetimeFigureOut">
              <a:rPr lang="en-US" smtClean="0"/>
              <a:t>5/18/2025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60B253-91B2-42EF-902E-7B0EDCDE84FA}" type="slidenum">
              <a:rPr lang="en-US" smtClean="0"/>
              <a:t>‹#›</a:t>
            </a:fld>
            <a:endParaRPr lang="en-US"/>
          </a:p>
        </p:txBody>
      </p:sp>
    </p:spTree>
    <p:extLst>
      <p:ext uri="{BB962C8B-B14F-4D97-AF65-F5344CB8AC3E}">
        <p14:creationId xmlns:p14="http://schemas.microsoft.com/office/powerpoint/2010/main" val="113274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architecture is divided into 3 main layers:</a:t>
            </a:r>
          </a:p>
          <a:p>
            <a:pPr>
              <a:buFont typeface="+mj-lt"/>
              <a:buAutoNum type="arabicPeriod"/>
            </a:pPr>
            <a:r>
              <a:rPr lang="en-US" b="1" dirty="0"/>
              <a:t>Hardware Layer</a:t>
            </a:r>
            <a:endParaRPr lang="en-US" dirty="0"/>
          </a:p>
          <a:p>
            <a:pPr marL="742950" lvl="1" indent="-285750">
              <a:buFont typeface="+mj-lt"/>
              <a:buAutoNum type="arabicPeriod"/>
            </a:pPr>
            <a:r>
              <a:rPr lang="en-US" dirty="0"/>
              <a:t>Contains physical components: </a:t>
            </a:r>
            <a:r>
              <a:rPr lang="en-US" b="1" dirty="0"/>
              <a:t>CPU</a:t>
            </a:r>
            <a:r>
              <a:rPr lang="en-US" dirty="0"/>
              <a:t>, </a:t>
            </a:r>
            <a:r>
              <a:rPr lang="en-US" b="1" dirty="0"/>
              <a:t>memory (RAM/disks)</a:t>
            </a:r>
            <a:r>
              <a:rPr lang="en-US" dirty="0"/>
              <a:t>, and </a:t>
            </a:r>
            <a:r>
              <a:rPr lang="en-US" b="1" dirty="0"/>
              <a:t>devices</a:t>
            </a:r>
            <a:r>
              <a:rPr lang="en-US" dirty="0"/>
              <a:t> (USB, keyboard, mouse, etc.).</a:t>
            </a:r>
          </a:p>
          <a:p>
            <a:pPr>
              <a:buFont typeface="+mj-lt"/>
              <a:buAutoNum type="arabicPeriod"/>
            </a:pPr>
            <a:r>
              <a:rPr lang="en-US" b="1" dirty="0"/>
              <a:t>Kernel Space (Operating System Layer)</a:t>
            </a:r>
            <a:endParaRPr lang="en-US" dirty="0"/>
          </a:p>
          <a:p>
            <a:pPr marL="742950" lvl="1" indent="-285750">
              <a:buFont typeface="+mj-lt"/>
              <a:buAutoNum type="arabicPeriod"/>
            </a:pPr>
            <a:r>
              <a:rPr lang="en-US" dirty="0"/>
              <a:t>The </a:t>
            </a:r>
            <a:r>
              <a:rPr lang="en-US" b="1" dirty="0"/>
              <a:t>kernel</a:t>
            </a:r>
            <a:r>
              <a:rPr lang="en-US" dirty="0"/>
              <a:t> runs here, managing hardware resources.</a:t>
            </a:r>
          </a:p>
          <a:p>
            <a:pPr marL="742950" lvl="1" indent="-285750">
              <a:buFont typeface="+mj-lt"/>
              <a:buAutoNum type="arabicPeriod"/>
            </a:pPr>
            <a:r>
              <a:rPr lang="en-US" dirty="0"/>
              <a:t>Communicates with hardware using </a:t>
            </a:r>
            <a:r>
              <a:rPr lang="en-US" b="1" dirty="0"/>
              <a:t>device drivers</a:t>
            </a:r>
            <a:r>
              <a:rPr lang="en-US" dirty="0"/>
              <a:t>.</a:t>
            </a:r>
          </a:p>
          <a:p>
            <a:pPr marL="742950" lvl="1" indent="-285750">
              <a:buFont typeface="+mj-lt"/>
              <a:buAutoNum type="arabicPeriod"/>
            </a:pPr>
            <a:r>
              <a:rPr lang="en-US" dirty="0"/>
              <a:t>Device drivers are specific programs that teach the kernel how to interact with each hardware component.</a:t>
            </a:r>
          </a:p>
          <a:p>
            <a:pPr>
              <a:buFont typeface="+mj-lt"/>
              <a:buAutoNum type="arabicPeriod"/>
            </a:pPr>
            <a:r>
              <a:rPr lang="en-US" b="1" dirty="0"/>
              <a:t>User/Application Layer</a:t>
            </a:r>
            <a:endParaRPr lang="en-US" dirty="0"/>
          </a:p>
          <a:p>
            <a:pPr marL="742950" lvl="1" indent="-285750">
              <a:buFont typeface="+mj-lt"/>
              <a:buAutoNum type="arabicPeriod"/>
            </a:pPr>
            <a:r>
              <a:rPr lang="en-US" dirty="0"/>
              <a:t>All user-launched apps run here: Chrome, Office, games, etc.</a:t>
            </a:r>
          </a:p>
          <a:p>
            <a:pPr marL="742950" lvl="1" indent="-285750">
              <a:buFont typeface="+mj-lt"/>
              <a:buAutoNum type="arabicPeriod"/>
            </a:pPr>
            <a:r>
              <a:rPr lang="en-US" dirty="0"/>
              <a:t>Applications </a:t>
            </a:r>
            <a:r>
              <a:rPr lang="en-US" b="1" dirty="0"/>
              <a:t>interact with the kernel</a:t>
            </a:r>
            <a:r>
              <a:rPr lang="en-US" dirty="0"/>
              <a:t> using:</a:t>
            </a:r>
          </a:p>
          <a:p>
            <a:pPr marL="1143000" lvl="2" indent="-228600">
              <a:buFont typeface="+mj-lt"/>
              <a:buAutoNum type="arabicPeriod"/>
            </a:pPr>
            <a:r>
              <a:rPr lang="en-US" b="1" dirty="0"/>
              <a:t>System calls</a:t>
            </a:r>
            <a:endParaRPr lang="en-US" dirty="0"/>
          </a:p>
          <a:p>
            <a:pPr marL="1143000" lvl="2" indent="-228600">
              <a:buFont typeface="+mj-lt"/>
              <a:buAutoNum type="arabicPeriod"/>
            </a:pPr>
            <a:r>
              <a:rPr lang="en-US" b="1" dirty="0"/>
              <a:t>Device files</a:t>
            </a:r>
            <a:endParaRPr lang="en-US" dirty="0"/>
          </a:p>
          <a:p>
            <a:pPr marL="1143000" lvl="2" indent="-228600">
              <a:buFont typeface="+mj-lt"/>
              <a:buAutoNum type="arabicPeriod"/>
            </a:pPr>
            <a:r>
              <a:rPr lang="en-US" b="1" dirty="0"/>
              <a:t>IOCTLs</a:t>
            </a:r>
            <a:endParaRPr lang="en-US" dirty="0"/>
          </a:p>
          <a:p>
            <a:pPr marL="1143000" lvl="2" indent="-228600">
              <a:buFont typeface="+mj-lt"/>
              <a:buAutoNum type="arabicPeriod"/>
            </a:pPr>
            <a:r>
              <a:rPr lang="en-US" b="1" dirty="0" err="1"/>
              <a:t>Netlink</a:t>
            </a:r>
            <a:r>
              <a:rPr lang="en-US" b="1" dirty="0"/>
              <a:t> sockets</a:t>
            </a:r>
            <a:endParaRPr lang="en-US" dirty="0"/>
          </a:p>
          <a:p>
            <a:r>
              <a:rPr lang="en-US" b="1" dirty="0"/>
              <a:t>How do apps talk to each other?</a:t>
            </a:r>
          </a:p>
          <a:p>
            <a:pPr>
              <a:buFont typeface="Arial" panose="020B0604020202020204" pitchFamily="34" charset="0"/>
              <a:buChar char="•"/>
            </a:pPr>
            <a:r>
              <a:rPr lang="en-US" dirty="0"/>
              <a:t>Applications in user space </a:t>
            </a:r>
            <a:r>
              <a:rPr lang="en-US" b="1" dirty="0"/>
              <a:t>communicate through IPC (Inter Process Communication)</a:t>
            </a:r>
            <a:r>
              <a:rPr lang="en-US" dirty="0"/>
              <a:t>.</a:t>
            </a:r>
          </a:p>
          <a:p>
            <a:pPr>
              <a:buFont typeface="Arial" panose="020B0604020202020204" pitchFamily="34" charset="0"/>
              <a:buChar char="•"/>
            </a:pPr>
            <a:r>
              <a:rPr lang="en-US" dirty="0"/>
              <a:t>Examples: pipes, message queues, shared memory, semaphores.</a:t>
            </a:r>
          </a:p>
          <a:p>
            <a:r>
              <a:rPr lang="en-US" b="1" dirty="0"/>
              <a:t>Conclusion:</a:t>
            </a:r>
          </a:p>
          <a:p>
            <a:r>
              <a:rPr lang="en-US" dirty="0"/>
              <a:t>What I want to make it clear here is the fact that we have a structured architecture that ensures </a:t>
            </a:r>
            <a:r>
              <a:rPr lang="en-US" b="1" dirty="0"/>
              <a:t>safe and organized communication</a:t>
            </a:r>
            <a:r>
              <a:rPr lang="en-US" dirty="0"/>
              <a:t>. The kernel acts as a </a:t>
            </a:r>
            <a:r>
              <a:rPr lang="en-US" b="1" dirty="0"/>
              <a:t>smart mediator</a:t>
            </a:r>
            <a:r>
              <a:rPr lang="en-US" dirty="0"/>
              <a:t> between hardware and applications, while IPC allows cooperation between applications.</a:t>
            </a:r>
          </a:p>
          <a:p>
            <a:endParaRPr lang="en-US" dirty="0"/>
          </a:p>
          <a:p>
            <a:endParaRPr lang="en-US" dirty="0"/>
          </a:p>
          <a:p>
            <a:r>
              <a:rPr lang="en-US" dirty="0"/>
              <a:t>RO:</a:t>
            </a:r>
          </a:p>
          <a:p>
            <a:r>
              <a:rPr lang="en-US" dirty="0" err="1"/>
              <a:t>Arhitectura</a:t>
            </a:r>
            <a:r>
              <a:rPr lang="en-US" dirty="0"/>
              <a:t> </a:t>
            </a:r>
            <a:r>
              <a:rPr lang="en-US" dirty="0" err="1"/>
              <a:t>este</a:t>
            </a:r>
            <a:r>
              <a:rPr lang="en-US" dirty="0"/>
              <a:t> </a:t>
            </a:r>
            <a:r>
              <a:rPr lang="en-US" dirty="0" err="1"/>
              <a:t>împărțită</a:t>
            </a:r>
            <a:r>
              <a:rPr lang="en-US" dirty="0"/>
              <a:t> </a:t>
            </a:r>
            <a:r>
              <a:rPr lang="en-US" dirty="0" err="1"/>
              <a:t>în</a:t>
            </a:r>
            <a:r>
              <a:rPr lang="en-US" dirty="0"/>
              <a:t> 3 </a:t>
            </a:r>
            <a:r>
              <a:rPr lang="en-US" dirty="0" err="1"/>
              <a:t>straturi</a:t>
            </a:r>
            <a:r>
              <a:rPr lang="en-US" dirty="0"/>
              <a:t> </a:t>
            </a:r>
            <a:r>
              <a:rPr lang="en-US" dirty="0" err="1"/>
              <a:t>principale</a:t>
            </a:r>
            <a:r>
              <a:rPr lang="en-US" dirty="0"/>
              <a:t>:</a:t>
            </a:r>
          </a:p>
          <a:p>
            <a:r>
              <a:rPr lang="en-US" b="1" dirty="0" err="1"/>
              <a:t>Stratul</a:t>
            </a:r>
            <a:r>
              <a:rPr lang="en-US" b="1" dirty="0"/>
              <a:t> Hardware</a:t>
            </a:r>
          </a:p>
          <a:p>
            <a:pPr>
              <a:buFont typeface="Arial" panose="020B0604020202020204" pitchFamily="34" charset="0"/>
              <a:buChar char="•"/>
            </a:pPr>
            <a:r>
              <a:rPr lang="en-US" dirty="0" err="1"/>
              <a:t>Conține</a:t>
            </a:r>
            <a:r>
              <a:rPr lang="en-US" dirty="0"/>
              <a:t> </a:t>
            </a:r>
            <a:r>
              <a:rPr lang="en-US" dirty="0" err="1"/>
              <a:t>componentele</a:t>
            </a:r>
            <a:r>
              <a:rPr lang="en-US" dirty="0"/>
              <a:t> </a:t>
            </a:r>
            <a:r>
              <a:rPr lang="en-US" dirty="0" err="1"/>
              <a:t>fizice</a:t>
            </a:r>
            <a:r>
              <a:rPr lang="en-US" dirty="0"/>
              <a:t>: CPU, </a:t>
            </a:r>
            <a:r>
              <a:rPr lang="en-US" dirty="0" err="1"/>
              <a:t>memorie</a:t>
            </a:r>
            <a:r>
              <a:rPr lang="en-US" dirty="0"/>
              <a:t> (RAM/</a:t>
            </a:r>
            <a:r>
              <a:rPr lang="en-US" dirty="0" err="1"/>
              <a:t>discuri</a:t>
            </a:r>
            <a:r>
              <a:rPr lang="en-US" dirty="0"/>
              <a:t>) </a:t>
            </a:r>
            <a:r>
              <a:rPr lang="en-US" dirty="0" err="1"/>
              <a:t>și</a:t>
            </a:r>
            <a:r>
              <a:rPr lang="en-US" dirty="0"/>
              <a:t> </a:t>
            </a:r>
            <a:r>
              <a:rPr lang="en-US" dirty="0" err="1"/>
              <a:t>dispozitive</a:t>
            </a:r>
            <a:r>
              <a:rPr lang="en-US" dirty="0"/>
              <a:t> (USB, </a:t>
            </a:r>
            <a:r>
              <a:rPr lang="en-US" dirty="0" err="1"/>
              <a:t>tastatură</a:t>
            </a:r>
            <a:r>
              <a:rPr lang="en-US" dirty="0"/>
              <a:t>, mouse etc.).</a:t>
            </a:r>
          </a:p>
          <a:p>
            <a:r>
              <a:rPr lang="en-US" b="1" dirty="0" err="1"/>
              <a:t>Spațiul</a:t>
            </a:r>
            <a:r>
              <a:rPr lang="en-US" b="1" dirty="0"/>
              <a:t> Kernel (</a:t>
            </a:r>
            <a:r>
              <a:rPr lang="en-US" b="1" dirty="0" err="1"/>
              <a:t>Stratul</a:t>
            </a:r>
            <a:r>
              <a:rPr lang="en-US" b="1" dirty="0"/>
              <a:t> </a:t>
            </a:r>
            <a:r>
              <a:rPr lang="en-US" b="1" dirty="0" err="1"/>
              <a:t>Sistemului</a:t>
            </a:r>
            <a:r>
              <a:rPr lang="en-US" b="1" dirty="0"/>
              <a:t> de </a:t>
            </a:r>
            <a:r>
              <a:rPr lang="en-US" b="1" dirty="0" err="1"/>
              <a:t>Operare</a:t>
            </a:r>
            <a:r>
              <a:rPr lang="en-US" b="1" dirty="0"/>
              <a:t>)</a:t>
            </a:r>
          </a:p>
          <a:p>
            <a:pPr>
              <a:buFont typeface="Arial" panose="020B0604020202020204" pitchFamily="34" charset="0"/>
              <a:buChar char="•"/>
            </a:pPr>
            <a:r>
              <a:rPr lang="en-US" dirty="0" err="1"/>
              <a:t>Aici</a:t>
            </a:r>
            <a:r>
              <a:rPr lang="en-US" dirty="0"/>
              <a:t> </a:t>
            </a:r>
            <a:r>
              <a:rPr lang="en-US" dirty="0" err="1"/>
              <a:t>rulează</a:t>
            </a:r>
            <a:r>
              <a:rPr lang="en-US" dirty="0"/>
              <a:t> </a:t>
            </a:r>
            <a:r>
              <a:rPr lang="en-US" dirty="0" err="1"/>
              <a:t>kernelul</a:t>
            </a:r>
            <a:r>
              <a:rPr lang="en-US" dirty="0"/>
              <a:t>, </a:t>
            </a:r>
            <a:r>
              <a:rPr lang="en-US" dirty="0" err="1"/>
              <a:t>gestionând</a:t>
            </a:r>
            <a:r>
              <a:rPr lang="en-US" dirty="0"/>
              <a:t> </a:t>
            </a:r>
            <a:r>
              <a:rPr lang="en-US" dirty="0" err="1"/>
              <a:t>resursele</a:t>
            </a:r>
            <a:r>
              <a:rPr lang="en-US" dirty="0"/>
              <a:t> hardware.</a:t>
            </a:r>
          </a:p>
          <a:p>
            <a:pPr>
              <a:buFont typeface="Arial" panose="020B0604020202020204" pitchFamily="34" charset="0"/>
              <a:buChar char="•"/>
            </a:pPr>
            <a:r>
              <a:rPr lang="en-US" dirty="0" err="1"/>
              <a:t>Comunică</a:t>
            </a:r>
            <a:r>
              <a:rPr lang="en-US" dirty="0"/>
              <a:t> cu hardware-</a:t>
            </a:r>
            <a:r>
              <a:rPr lang="en-US" dirty="0" err="1"/>
              <a:t>ul</a:t>
            </a:r>
            <a:r>
              <a:rPr lang="en-US" dirty="0"/>
              <a:t> </a:t>
            </a:r>
            <a:r>
              <a:rPr lang="en-US" dirty="0" err="1"/>
              <a:t>folosind</a:t>
            </a:r>
            <a:r>
              <a:rPr lang="en-US" dirty="0"/>
              <a:t> </a:t>
            </a:r>
            <a:r>
              <a:rPr lang="en-US" dirty="0" err="1"/>
              <a:t>drivere</a:t>
            </a:r>
            <a:r>
              <a:rPr lang="en-US" dirty="0"/>
              <a:t> de </a:t>
            </a:r>
            <a:r>
              <a:rPr lang="en-US" dirty="0" err="1"/>
              <a:t>dispozitiv</a:t>
            </a:r>
            <a:r>
              <a:rPr lang="en-US" dirty="0"/>
              <a:t>.</a:t>
            </a:r>
          </a:p>
          <a:p>
            <a:pPr>
              <a:buFont typeface="Arial" panose="020B0604020202020204" pitchFamily="34" charset="0"/>
              <a:buChar char="•"/>
            </a:pPr>
            <a:r>
              <a:rPr lang="en-US" dirty="0" err="1"/>
              <a:t>Driverele</a:t>
            </a:r>
            <a:r>
              <a:rPr lang="en-US" dirty="0"/>
              <a:t> de </a:t>
            </a:r>
            <a:r>
              <a:rPr lang="en-US" dirty="0" err="1"/>
              <a:t>dispozitiv</a:t>
            </a:r>
            <a:r>
              <a:rPr lang="en-US" dirty="0"/>
              <a:t> sunt </a:t>
            </a:r>
            <a:r>
              <a:rPr lang="en-US" dirty="0" err="1"/>
              <a:t>programe</a:t>
            </a:r>
            <a:r>
              <a:rPr lang="en-US" dirty="0"/>
              <a:t> </a:t>
            </a:r>
            <a:r>
              <a:rPr lang="en-US" dirty="0" err="1"/>
              <a:t>speciale</a:t>
            </a:r>
            <a:r>
              <a:rPr lang="en-US" dirty="0"/>
              <a:t> care </a:t>
            </a:r>
            <a:r>
              <a:rPr lang="en-US" dirty="0" err="1"/>
              <a:t>învață</a:t>
            </a:r>
            <a:r>
              <a:rPr lang="en-US" dirty="0"/>
              <a:t> </a:t>
            </a:r>
            <a:r>
              <a:rPr lang="en-US" dirty="0" err="1"/>
              <a:t>kernelul</a:t>
            </a:r>
            <a:r>
              <a:rPr lang="en-US" dirty="0"/>
              <a:t> cum </a:t>
            </a:r>
            <a:r>
              <a:rPr lang="en-US" dirty="0" err="1"/>
              <a:t>să</a:t>
            </a:r>
            <a:r>
              <a:rPr lang="en-US" dirty="0"/>
              <a:t> </a:t>
            </a:r>
            <a:r>
              <a:rPr lang="en-US" dirty="0" err="1"/>
              <a:t>interacționeze</a:t>
            </a:r>
            <a:r>
              <a:rPr lang="en-US" dirty="0"/>
              <a:t> cu </a:t>
            </a:r>
            <a:r>
              <a:rPr lang="en-US" dirty="0" err="1"/>
              <a:t>fiecare</a:t>
            </a:r>
            <a:r>
              <a:rPr lang="en-US" dirty="0"/>
              <a:t> </a:t>
            </a:r>
            <a:r>
              <a:rPr lang="en-US" dirty="0" err="1"/>
              <a:t>componentă</a:t>
            </a:r>
            <a:r>
              <a:rPr lang="en-US" dirty="0"/>
              <a:t> hardware.</a:t>
            </a:r>
          </a:p>
          <a:p>
            <a:r>
              <a:rPr lang="en-US" b="1" dirty="0" err="1"/>
              <a:t>Stratul</a:t>
            </a:r>
            <a:r>
              <a:rPr lang="en-US" b="1" dirty="0"/>
              <a:t> </a:t>
            </a:r>
            <a:r>
              <a:rPr lang="en-US" b="1" dirty="0" err="1"/>
              <a:t>Utilizator</a:t>
            </a:r>
            <a:r>
              <a:rPr lang="en-US" b="1" dirty="0"/>
              <a:t>/</a:t>
            </a:r>
            <a:r>
              <a:rPr lang="en-US" b="1" dirty="0" err="1"/>
              <a:t>Aplicație</a:t>
            </a:r>
            <a:endParaRPr lang="en-US" b="1" dirty="0"/>
          </a:p>
          <a:p>
            <a:pPr>
              <a:buFont typeface="Arial" panose="020B0604020202020204" pitchFamily="34" charset="0"/>
              <a:buChar char="•"/>
            </a:pPr>
            <a:r>
              <a:rPr lang="en-US" dirty="0" err="1"/>
              <a:t>Aici</a:t>
            </a:r>
            <a:r>
              <a:rPr lang="en-US" dirty="0"/>
              <a:t> </a:t>
            </a:r>
            <a:r>
              <a:rPr lang="en-US" dirty="0" err="1"/>
              <a:t>rulează</a:t>
            </a:r>
            <a:r>
              <a:rPr lang="en-US" dirty="0"/>
              <a:t> </a:t>
            </a:r>
            <a:r>
              <a:rPr lang="en-US" dirty="0" err="1"/>
              <a:t>toate</a:t>
            </a:r>
            <a:r>
              <a:rPr lang="en-US" dirty="0"/>
              <a:t> </a:t>
            </a:r>
            <a:r>
              <a:rPr lang="en-US" dirty="0" err="1"/>
              <a:t>aplicațiile</a:t>
            </a:r>
            <a:r>
              <a:rPr lang="en-US" dirty="0"/>
              <a:t> </a:t>
            </a:r>
            <a:r>
              <a:rPr lang="en-US" dirty="0" err="1"/>
              <a:t>lansate</a:t>
            </a:r>
            <a:r>
              <a:rPr lang="en-US" dirty="0"/>
              <a:t> de </a:t>
            </a:r>
            <a:r>
              <a:rPr lang="en-US" dirty="0" err="1"/>
              <a:t>utilizator</a:t>
            </a:r>
            <a:r>
              <a:rPr lang="en-US" dirty="0"/>
              <a:t>: Chrome, Office, </a:t>
            </a:r>
            <a:r>
              <a:rPr lang="en-US" dirty="0" err="1"/>
              <a:t>jocuri</a:t>
            </a:r>
            <a:r>
              <a:rPr lang="en-US" dirty="0"/>
              <a:t> etc.</a:t>
            </a:r>
          </a:p>
          <a:p>
            <a:pPr>
              <a:buFont typeface="Arial" panose="020B0604020202020204" pitchFamily="34" charset="0"/>
              <a:buChar char="•"/>
            </a:pPr>
            <a:r>
              <a:rPr lang="en-US" dirty="0" err="1"/>
              <a:t>Aplicațiile</a:t>
            </a:r>
            <a:r>
              <a:rPr lang="en-US" dirty="0"/>
              <a:t> </a:t>
            </a:r>
            <a:r>
              <a:rPr lang="en-US" dirty="0" err="1"/>
              <a:t>interacționează</a:t>
            </a:r>
            <a:r>
              <a:rPr lang="en-US" dirty="0"/>
              <a:t> cu </a:t>
            </a:r>
            <a:r>
              <a:rPr lang="en-US" dirty="0" err="1"/>
              <a:t>kernelul</a:t>
            </a:r>
            <a:r>
              <a:rPr lang="en-US" dirty="0"/>
              <a:t> </a:t>
            </a:r>
            <a:r>
              <a:rPr lang="en-US" dirty="0" err="1"/>
              <a:t>folosind</a:t>
            </a:r>
            <a:r>
              <a:rPr lang="en-US" dirty="0"/>
              <a:t>:</a:t>
            </a:r>
          </a:p>
          <a:p>
            <a:pPr marL="742950" lvl="1" indent="-285750">
              <a:buFont typeface="Arial" panose="020B0604020202020204" pitchFamily="34" charset="0"/>
              <a:buChar char="•"/>
            </a:pPr>
            <a:r>
              <a:rPr lang="en-US" dirty="0" err="1"/>
              <a:t>Apeluri</a:t>
            </a:r>
            <a:r>
              <a:rPr lang="en-US" dirty="0"/>
              <a:t> de </a:t>
            </a:r>
            <a:r>
              <a:rPr lang="en-US" dirty="0" err="1"/>
              <a:t>sistem</a:t>
            </a:r>
            <a:r>
              <a:rPr lang="en-US" dirty="0"/>
              <a:t> (system calls)</a:t>
            </a:r>
          </a:p>
          <a:p>
            <a:pPr marL="742950" lvl="1" indent="-285750">
              <a:buFont typeface="Arial" panose="020B0604020202020204" pitchFamily="34" charset="0"/>
              <a:buChar char="•"/>
            </a:pPr>
            <a:r>
              <a:rPr lang="en-US" dirty="0" err="1"/>
              <a:t>Fișiere</a:t>
            </a:r>
            <a:r>
              <a:rPr lang="en-US" dirty="0"/>
              <a:t> de </a:t>
            </a:r>
            <a:r>
              <a:rPr lang="en-US" dirty="0" err="1"/>
              <a:t>dispozitiv</a:t>
            </a:r>
            <a:r>
              <a:rPr lang="en-US" dirty="0"/>
              <a:t> (device files)</a:t>
            </a:r>
          </a:p>
          <a:p>
            <a:pPr marL="742950" lvl="1" indent="-285750">
              <a:buFont typeface="Arial" panose="020B0604020202020204" pitchFamily="34" charset="0"/>
              <a:buChar char="•"/>
            </a:pPr>
            <a:r>
              <a:rPr lang="en-US" dirty="0"/>
              <a:t>IOCTL-</a:t>
            </a:r>
            <a:r>
              <a:rPr lang="en-US" dirty="0" err="1"/>
              <a:t>uri</a:t>
            </a:r>
            <a:endParaRPr lang="en-US" dirty="0"/>
          </a:p>
          <a:p>
            <a:pPr marL="742950" lvl="1" indent="-285750">
              <a:buFont typeface="Arial" panose="020B0604020202020204" pitchFamily="34" charset="0"/>
              <a:buChar char="•"/>
            </a:pPr>
            <a:r>
              <a:rPr lang="en-US" dirty="0"/>
              <a:t>Sockets </a:t>
            </a:r>
            <a:r>
              <a:rPr lang="en-US" dirty="0" err="1"/>
              <a:t>Netlink</a:t>
            </a:r>
            <a:endParaRPr lang="en-US" dirty="0"/>
          </a:p>
          <a:p>
            <a:r>
              <a:rPr lang="en-US" b="1" dirty="0"/>
              <a:t>Cum </a:t>
            </a:r>
            <a:r>
              <a:rPr lang="en-US" b="1" dirty="0" err="1"/>
              <a:t>comunică</a:t>
            </a:r>
            <a:r>
              <a:rPr lang="en-US" b="1" dirty="0"/>
              <a:t> </a:t>
            </a:r>
            <a:r>
              <a:rPr lang="en-US" b="1" dirty="0" err="1"/>
              <a:t>aplicațiile</a:t>
            </a:r>
            <a:r>
              <a:rPr lang="en-US" b="1" dirty="0"/>
              <a:t> </a:t>
            </a:r>
            <a:r>
              <a:rPr lang="en-US" b="1" dirty="0" err="1"/>
              <a:t>între</a:t>
            </a:r>
            <a:r>
              <a:rPr lang="en-US" b="1" dirty="0"/>
              <a:t> </a:t>
            </a:r>
            <a:r>
              <a:rPr lang="en-US" b="1" dirty="0" err="1"/>
              <a:t>ele</a:t>
            </a:r>
            <a:r>
              <a:rPr lang="en-US" b="1" dirty="0"/>
              <a:t>?</a:t>
            </a:r>
          </a:p>
          <a:p>
            <a:pPr>
              <a:buFont typeface="Arial" panose="020B0604020202020204" pitchFamily="34" charset="0"/>
              <a:buChar char="•"/>
            </a:pPr>
            <a:r>
              <a:rPr lang="en-US" dirty="0" err="1"/>
              <a:t>Aplicațiile</a:t>
            </a:r>
            <a:r>
              <a:rPr lang="en-US" dirty="0"/>
              <a:t> din </a:t>
            </a:r>
            <a:r>
              <a:rPr lang="en-US" dirty="0" err="1"/>
              <a:t>spațiul</a:t>
            </a:r>
            <a:r>
              <a:rPr lang="en-US" dirty="0"/>
              <a:t> </a:t>
            </a:r>
            <a:r>
              <a:rPr lang="en-US" dirty="0" err="1"/>
              <a:t>utilizator</a:t>
            </a:r>
            <a:r>
              <a:rPr lang="en-US" dirty="0"/>
              <a:t> </a:t>
            </a:r>
            <a:r>
              <a:rPr lang="en-US" dirty="0" err="1"/>
              <a:t>comunică</a:t>
            </a:r>
            <a:r>
              <a:rPr lang="en-US" dirty="0"/>
              <a:t> </a:t>
            </a:r>
            <a:r>
              <a:rPr lang="en-US" dirty="0" err="1"/>
              <a:t>prin</a:t>
            </a:r>
            <a:r>
              <a:rPr lang="en-US" dirty="0"/>
              <a:t> IPC (</a:t>
            </a:r>
            <a:r>
              <a:rPr lang="en-US" dirty="0" err="1"/>
              <a:t>Comunicare</a:t>
            </a:r>
            <a:r>
              <a:rPr lang="en-US" dirty="0"/>
              <a:t> Inter-</a:t>
            </a:r>
            <a:r>
              <a:rPr lang="en-US" dirty="0" err="1"/>
              <a:t>Proces</a:t>
            </a:r>
            <a:r>
              <a:rPr lang="en-US" dirty="0"/>
              <a:t>).</a:t>
            </a:r>
          </a:p>
          <a:p>
            <a:pPr>
              <a:buFont typeface="Arial" panose="020B0604020202020204" pitchFamily="34" charset="0"/>
              <a:buChar char="•"/>
            </a:pPr>
            <a:r>
              <a:rPr lang="en-US" dirty="0" err="1"/>
              <a:t>Exemple</a:t>
            </a:r>
            <a:r>
              <a:rPr lang="en-US" dirty="0"/>
              <a:t>: pipe-</a:t>
            </a:r>
            <a:r>
              <a:rPr lang="en-US" dirty="0" err="1"/>
              <a:t>uri</a:t>
            </a:r>
            <a:r>
              <a:rPr lang="en-US" dirty="0"/>
              <a:t>, </a:t>
            </a:r>
            <a:r>
              <a:rPr lang="en-US" dirty="0" err="1"/>
              <a:t>cozi</a:t>
            </a:r>
            <a:r>
              <a:rPr lang="en-US" dirty="0"/>
              <a:t> de </a:t>
            </a:r>
            <a:r>
              <a:rPr lang="en-US" dirty="0" err="1"/>
              <a:t>mesaje</a:t>
            </a:r>
            <a:r>
              <a:rPr lang="en-US" dirty="0"/>
              <a:t>, </a:t>
            </a:r>
            <a:r>
              <a:rPr lang="en-US" dirty="0" err="1"/>
              <a:t>memorie</a:t>
            </a:r>
            <a:r>
              <a:rPr lang="en-US" dirty="0"/>
              <a:t> </a:t>
            </a:r>
            <a:r>
              <a:rPr lang="en-US" dirty="0" err="1"/>
              <a:t>partajată</a:t>
            </a:r>
            <a:r>
              <a:rPr lang="en-US" dirty="0"/>
              <a:t>, </a:t>
            </a:r>
            <a:r>
              <a:rPr lang="en-US" dirty="0" err="1"/>
              <a:t>semafoare</a:t>
            </a:r>
            <a:r>
              <a:rPr lang="en-US" dirty="0"/>
              <a:t>.</a:t>
            </a:r>
          </a:p>
          <a:p>
            <a:r>
              <a:rPr lang="en-US" b="1" dirty="0" err="1"/>
              <a:t>Concluzie</a:t>
            </a:r>
            <a:r>
              <a:rPr lang="en-US" b="1" dirty="0"/>
              <a:t>:</a:t>
            </a:r>
          </a:p>
          <a:p>
            <a:r>
              <a:rPr lang="en-US" dirty="0" err="1"/>
              <a:t>Ceea</a:t>
            </a:r>
            <a:r>
              <a:rPr lang="en-US" dirty="0"/>
              <a:t> </a:t>
            </a:r>
            <a:r>
              <a:rPr lang="en-US" dirty="0" err="1"/>
              <a:t>ce</a:t>
            </a:r>
            <a:r>
              <a:rPr lang="en-US" dirty="0"/>
              <a:t> </a:t>
            </a:r>
            <a:r>
              <a:rPr lang="en-US" dirty="0" err="1"/>
              <a:t>vreau</a:t>
            </a:r>
            <a:r>
              <a:rPr lang="en-US" dirty="0"/>
              <a:t> </a:t>
            </a:r>
            <a:r>
              <a:rPr lang="en-US" dirty="0" err="1"/>
              <a:t>să</a:t>
            </a:r>
            <a:r>
              <a:rPr lang="en-US" dirty="0"/>
              <a:t> </a:t>
            </a:r>
            <a:r>
              <a:rPr lang="en-US" dirty="0" err="1"/>
              <a:t>subliniez</a:t>
            </a:r>
            <a:r>
              <a:rPr lang="en-US" dirty="0"/>
              <a:t> </a:t>
            </a:r>
            <a:r>
              <a:rPr lang="en-US" dirty="0" err="1"/>
              <a:t>aici</a:t>
            </a:r>
            <a:r>
              <a:rPr lang="en-US" dirty="0"/>
              <a:t> </a:t>
            </a:r>
            <a:r>
              <a:rPr lang="en-US" dirty="0" err="1"/>
              <a:t>este</a:t>
            </a:r>
            <a:r>
              <a:rPr lang="en-US" dirty="0"/>
              <a:t> </a:t>
            </a:r>
            <a:r>
              <a:rPr lang="en-US" dirty="0" err="1"/>
              <a:t>faptul</a:t>
            </a:r>
            <a:r>
              <a:rPr lang="en-US" dirty="0"/>
              <a:t> </a:t>
            </a:r>
            <a:r>
              <a:rPr lang="en-US" dirty="0" err="1"/>
              <a:t>că</a:t>
            </a:r>
            <a:r>
              <a:rPr lang="en-US" dirty="0"/>
              <a:t> </a:t>
            </a:r>
            <a:r>
              <a:rPr lang="en-US" dirty="0" err="1"/>
              <a:t>avem</a:t>
            </a:r>
            <a:r>
              <a:rPr lang="en-US" dirty="0"/>
              <a:t> o </a:t>
            </a:r>
            <a:r>
              <a:rPr lang="en-US" dirty="0" err="1"/>
              <a:t>arhitectură</a:t>
            </a:r>
            <a:r>
              <a:rPr lang="en-US" dirty="0"/>
              <a:t> </a:t>
            </a:r>
            <a:r>
              <a:rPr lang="en-US" dirty="0" err="1"/>
              <a:t>structurată</a:t>
            </a:r>
            <a:r>
              <a:rPr lang="en-US" dirty="0"/>
              <a:t> care </a:t>
            </a:r>
            <a:r>
              <a:rPr lang="en-US" dirty="0" err="1"/>
              <a:t>asigură</a:t>
            </a:r>
            <a:r>
              <a:rPr lang="en-US" dirty="0"/>
              <a:t> o </a:t>
            </a:r>
            <a:r>
              <a:rPr lang="en-US" dirty="0" err="1"/>
              <a:t>comunicare</a:t>
            </a:r>
            <a:r>
              <a:rPr lang="en-US" dirty="0"/>
              <a:t> </a:t>
            </a:r>
            <a:r>
              <a:rPr lang="en-US" dirty="0" err="1"/>
              <a:t>sigură</a:t>
            </a:r>
            <a:r>
              <a:rPr lang="en-US" dirty="0"/>
              <a:t> </a:t>
            </a:r>
            <a:r>
              <a:rPr lang="en-US" dirty="0" err="1"/>
              <a:t>și</a:t>
            </a:r>
            <a:r>
              <a:rPr lang="en-US" dirty="0"/>
              <a:t> </a:t>
            </a:r>
            <a:r>
              <a:rPr lang="en-US" dirty="0" err="1"/>
              <a:t>organizată</a:t>
            </a:r>
            <a:r>
              <a:rPr lang="en-US" dirty="0"/>
              <a:t>. </a:t>
            </a:r>
            <a:r>
              <a:rPr lang="en-US" dirty="0" err="1"/>
              <a:t>Kernelul</a:t>
            </a:r>
            <a:r>
              <a:rPr lang="en-US" dirty="0"/>
              <a:t> </a:t>
            </a:r>
            <a:r>
              <a:rPr lang="en-US" dirty="0" err="1"/>
              <a:t>acționează</a:t>
            </a:r>
            <a:r>
              <a:rPr lang="en-US" dirty="0"/>
              <a:t> ca un mediator </a:t>
            </a:r>
            <a:r>
              <a:rPr lang="en-US" dirty="0" err="1"/>
              <a:t>inteligent</a:t>
            </a:r>
            <a:r>
              <a:rPr lang="en-US" dirty="0"/>
              <a:t> </a:t>
            </a:r>
            <a:r>
              <a:rPr lang="en-US" dirty="0" err="1"/>
              <a:t>între</a:t>
            </a:r>
            <a:r>
              <a:rPr lang="en-US" dirty="0"/>
              <a:t> hardware </a:t>
            </a:r>
            <a:r>
              <a:rPr lang="en-US" dirty="0" err="1"/>
              <a:t>și</a:t>
            </a:r>
            <a:r>
              <a:rPr lang="en-US" dirty="0"/>
              <a:t> </a:t>
            </a:r>
            <a:r>
              <a:rPr lang="en-US" dirty="0" err="1"/>
              <a:t>aplicații</a:t>
            </a:r>
            <a:r>
              <a:rPr lang="en-US" dirty="0"/>
              <a:t>, </a:t>
            </a:r>
            <a:r>
              <a:rPr lang="en-US" dirty="0" err="1"/>
              <a:t>în</a:t>
            </a:r>
            <a:r>
              <a:rPr lang="en-US" dirty="0"/>
              <a:t> </a:t>
            </a:r>
            <a:r>
              <a:rPr lang="en-US" dirty="0" err="1"/>
              <a:t>timp</a:t>
            </a:r>
            <a:r>
              <a:rPr lang="en-US" dirty="0"/>
              <a:t> </a:t>
            </a:r>
            <a:r>
              <a:rPr lang="en-US" dirty="0" err="1"/>
              <a:t>ce</a:t>
            </a:r>
            <a:r>
              <a:rPr lang="en-US" dirty="0"/>
              <a:t> IPC </a:t>
            </a:r>
            <a:r>
              <a:rPr lang="en-US" dirty="0" err="1"/>
              <a:t>permite</a:t>
            </a:r>
            <a:r>
              <a:rPr lang="en-US" dirty="0"/>
              <a:t> </a:t>
            </a:r>
            <a:r>
              <a:rPr lang="en-US" dirty="0" err="1"/>
              <a:t>cooperarea</a:t>
            </a:r>
            <a:r>
              <a:rPr lang="en-US" dirty="0"/>
              <a:t> </a:t>
            </a:r>
            <a:r>
              <a:rPr lang="en-US" dirty="0" err="1"/>
              <a:t>între</a:t>
            </a:r>
            <a:r>
              <a:rPr lang="en-US" dirty="0"/>
              <a:t> </a:t>
            </a:r>
            <a:r>
              <a:rPr lang="en-US" dirty="0" err="1"/>
              <a:t>aplicații</a:t>
            </a:r>
            <a:r>
              <a:rPr lang="en-US" dirty="0"/>
              <a:t>(</a:t>
            </a:r>
            <a:r>
              <a:rPr lang="en-US" dirty="0" err="1"/>
              <a:t>procese</a:t>
            </a:r>
            <a:r>
              <a:rPr lang="en-US" dirty="0"/>
              <a: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B60B253-91B2-42EF-902E-7B0EDCDE84FA}" type="slidenum">
              <a:rPr lang="en-US" smtClean="0"/>
              <a:t>2</a:t>
            </a:fld>
            <a:endParaRPr lang="en-US"/>
          </a:p>
        </p:txBody>
      </p:sp>
    </p:spTree>
    <p:extLst>
      <p:ext uri="{BB962C8B-B14F-4D97-AF65-F5344CB8AC3E}">
        <p14:creationId xmlns:p14="http://schemas.microsoft.com/office/powerpoint/2010/main" val="1666609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t>
            </a:r>
            <a:r>
              <a:rPr lang="en-US" b="1" dirty="0"/>
              <a:t>Linux</a:t>
            </a:r>
            <a:r>
              <a:rPr lang="en-US" dirty="0"/>
              <a:t>, a </a:t>
            </a:r>
            <a:r>
              <a:rPr lang="en-US" b="1" dirty="0"/>
              <a:t>process</a:t>
            </a:r>
            <a:r>
              <a:rPr lang="en-US" dirty="0"/>
              <a:t> is an instance of a running program, consisting of one or more </a:t>
            </a:r>
            <a:r>
              <a:rPr lang="en-US" b="1" dirty="0"/>
              <a:t>threads</a:t>
            </a:r>
            <a:r>
              <a:rPr lang="en-US" dirty="0"/>
              <a:t> and associated </a:t>
            </a:r>
            <a:r>
              <a:rPr lang="en-US" b="1" dirty="0"/>
              <a:t>resources</a:t>
            </a:r>
            <a:r>
              <a:rPr lang="en-US" dirty="0"/>
              <a:t> (memory, files, security information). Each process is uniquely identified by a </a:t>
            </a:r>
            <a:r>
              <a:rPr lang="en-US" b="1" dirty="0"/>
              <a:t>PID</a:t>
            </a:r>
            <a:r>
              <a:rPr lang="en-US" dirty="0"/>
              <a:t> (Process ID).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Unix processes</a:t>
            </a:r>
            <a:r>
              <a:rPr lang="en-US" dirty="0"/>
              <a:t> are fundamental to the operating system because they allow multiple programs and tasks to run and be managed simultaneously. The operating system allocates the necessary resources for each process and handles their scheduling and synchronization to ensure a </a:t>
            </a:r>
            <a:r>
              <a:rPr lang="en-US" b="1" dirty="0"/>
              <a:t>safe and efficient execution environment</a:t>
            </a:r>
            <a:r>
              <a:rPr lang="en-US" dirty="0"/>
              <a:t>.</a:t>
            </a:r>
          </a:p>
          <a:p>
            <a:endParaRPr lang="en-US" dirty="0"/>
          </a:p>
          <a:p>
            <a:r>
              <a:rPr lang="en-US" b="1" dirty="0"/>
              <a:t> Essential characteristics of a Unix process:</a:t>
            </a:r>
          </a:p>
          <a:p>
            <a:pPr>
              <a:buFont typeface="Arial" panose="020B0604020202020204" pitchFamily="34" charset="0"/>
              <a:buChar char="•"/>
            </a:pPr>
            <a:r>
              <a:rPr lang="en-US" b="1" dirty="0"/>
              <a:t>Unique PID</a:t>
            </a:r>
            <a:r>
              <a:rPr lang="en-US" dirty="0"/>
              <a:t> – a unique identifier that distinguishes each process in the system.</a:t>
            </a:r>
          </a:p>
          <a:p>
            <a:pPr>
              <a:buFont typeface="Arial" panose="020B0604020202020204" pitchFamily="34" charset="0"/>
              <a:buChar char="•"/>
            </a:pPr>
            <a:r>
              <a:rPr lang="en-US" b="1" dirty="0"/>
              <a:t>Own address space</a:t>
            </a:r>
            <a:r>
              <a:rPr lang="en-US" dirty="0"/>
              <a:t> – includes the program's code, data, and execution stack.</a:t>
            </a:r>
          </a:p>
          <a:p>
            <a:pPr>
              <a:buFont typeface="Arial" panose="020B0604020202020204" pitchFamily="34" charset="0"/>
              <a:buChar char="•"/>
            </a:pPr>
            <a:r>
              <a:rPr lang="en-US" b="1" dirty="0"/>
              <a:t>Execution context</a:t>
            </a:r>
            <a:r>
              <a:rPr lang="en-US" dirty="0"/>
              <a:t> – stores the current state of the process (registers, program counter, etc.).</a:t>
            </a:r>
          </a:p>
          <a:p>
            <a:pPr>
              <a:buFont typeface="Arial" panose="020B0604020202020204" pitchFamily="34" charset="0"/>
              <a:buChar char="•"/>
            </a:pPr>
            <a:r>
              <a:rPr lang="en-US" b="1" dirty="0"/>
              <a:t>Priority</a:t>
            </a:r>
            <a:r>
              <a:rPr lang="en-US" dirty="0"/>
              <a:t> – affects how much CPU time the process gets compared to others.</a:t>
            </a:r>
          </a:p>
          <a:p>
            <a:pPr>
              <a:buFont typeface="Arial" panose="020B0604020202020204" pitchFamily="34" charset="0"/>
              <a:buChar char="•"/>
            </a:pPr>
            <a:r>
              <a:rPr lang="en-US" b="1" dirty="0"/>
              <a:t>Access to resources</a:t>
            </a:r>
            <a:r>
              <a:rPr lang="en-US" dirty="0"/>
              <a:t> – processes can use files, memory, and devices.</a:t>
            </a:r>
          </a:p>
          <a:p>
            <a:pPr>
              <a:buFont typeface="Arial" panose="020B0604020202020204" pitchFamily="34" charset="0"/>
              <a:buChar char="•"/>
            </a:pPr>
            <a:r>
              <a:rPr lang="en-US" b="1" dirty="0"/>
              <a:t>Inter-process communication (IPC)</a:t>
            </a:r>
            <a:r>
              <a:rPr lang="en-US" dirty="0"/>
              <a:t> – through pipes, semaphores, messages, sockets, etc.</a:t>
            </a:r>
          </a:p>
          <a:p>
            <a:pPr>
              <a:buFont typeface="Arial" panose="020B0604020202020204" pitchFamily="34" charset="0"/>
              <a:buChar char="•"/>
            </a:pPr>
            <a:r>
              <a:rPr lang="en-US" b="1" dirty="0"/>
              <a:t>Lifecycle</a:t>
            </a:r>
            <a:r>
              <a:rPr lang="en-US" dirty="0"/>
              <a:t> – a process can be created, executed, suspended, resumed, and eventually terminated.</a:t>
            </a:r>
          </a:p>
          <a:p>
            <a:endParaRPr lang="en-US" dirty="0"/>
          </a:p>
          <a:p>
            <a:r>
              <a:rPr lang="en-US" dirty="0"/>
              <a:t>RO: </a:t>
            </a:r>
            <a:r>
              <a:rPr lang="en-US" dirty="0" err="1"/>
              <a:t>În</a:t>
            </a:r>
            <a:r>
              <a:rPr lang="en-US" dirty="0"/>
              <a:t> Linux, un </a:t>
            </a:r>
            <a:r>
              <a:rPr lang="en-US" b="1" dirty="0" err="1"/>
              <a:t>proces</a:t>
            </a:r>
            <a:r>
              <a:rPr lang="en-US" dirty="0"/>
              <a:t> </a:t>
            </a:r>
            <a:r>
              <a:rPr lang="en-US" dirty="0" err="1"/>
              <a:t>este</a:t>
            </a:r>
            <a:r>
              <a:rPr lang="en-US" dirty="0"/>
              <a:t> o </a:t>
            </a:r>
            <a:r>
              <a:rPr lang="en-US" dirty="0" err="1"/>
              <a:t>instanță</a:t>
            </a:r>
            <a:r>
              <a:rPr lang="en-US" dirty="0"/>
              <a:t> a </a:t>
            </a:r>
            <a:r>
              <a:rPr lang="en-US" dirty="0" err="1"/>
              <a:t>unui</a:t>
            </a:r>
            <a:r>
              <a:rPr lang="en-US" dirty="0"/>
              <a:t> program </a:t>
            </a:r>
            <a:r>
              <a:rPr lang="en-US" dirty="0" err="1"/>
              <a:t>aflat</a:t>
            </a:r>
            <a:r>
              <a:rPr lang="en-US" dirty="0"/>
              <a:t> </a:t>
            </a:r>
            <a:r>
              <a:rPr lang="en-US" dirty="0" err="1"/>
              <a:t>în</a:t>
            </a:r>
            <a:r>
              <a:rPr lang="en-US" dirty="0"/>
              <a:t> </a:t>
            </a:r>
            <a:r>
              <a:rPr lang="en-US" dirty="0" err="1"/>
              <a:t>execuție</a:t>
            </a:r>
            <a:r>
              <a:rPr lang="en-US" dirty="0"/>
              <a:t>, </a:t>
            </a:r>
            <a:r>
              <a:rPr lang="en-US" dirty="0" err="1"/>
              <a:t>formată</a:t>
            </a:r>
            <a:r>
              <a:rPr lang="en-US" dirty="0"/>
              <a:t> din </a:t>
            </a:r>
            <a:r>
              <a:rPr lang="en-US" dirty="0" err="1"/>
              <a:t>unul</a:t>
            </a:r>
            <a:r>
              <a:rPr lang="en-US" dirty="0"/>
              <a:t> </a:t>
            </a:r>
            <a:r>
              <a:rPr lang="en-US" dirty="0" err="1"/>
              <a:t>sau</a:t>
            </a:r>
            <a:r>
              <a:rPr lang="en-US" dirty="0"/>
              <a:t> </a:t>
            </a:r>
            <a:r>
              <a:rPr lang="en-US" dirty="0" err="1"/>
              <a:t>mai</a:t>
            </a:r>
            <a:r>
              <a:rPr lang="en-US" dirty="0"/>
              <a:t> </a:t>
            </a:r>
            <a:r>
              <a:rPr lang="en-US" dirty="0" err="1"/>
              <a:t>multe</a:t>
            </a:r>
            <a:r>
              <a:rPr lang="en-US" dirty="0"/>
              <a:t> </a:t>
            </a:r>
            <a:r>
              <a:rPr lang="en-US" b="1" dirty="0"/>
              <a:t>fire de </a:t>
            </a:r>
            <a:r>
              <a:rPr lang="en-US" b="1" dirty="0" err="1"/>
              <a:t>execuție</a:t>
            </a:r>
            <a:r>
              <a:rPr lang="en-US" b="1" dirty="0"/>
              <a:t> (threads)</a:t>
            </a:r>
            <a:r>
              <a:rPr lang="en-US" dirty="0"/>
              <a:t> </a:t>
            </a:r>
            <a:r>
              <a:rPr lang="en-US" dirty="0" err="1"/>
              <a:t>și</a:t>
            </a:r>
            <a:r>
              <a:rPr lang="en-US" dirty="0"/>
              <a:t> </a:t>
            </a:r>
            <a:r>
              <a:rPr lang="en-US" dirty="0" err="1"/>
              <a:t>resurse</a:t>
            </a:r>
            <a:r>
              <a:rPr lang="en-US" dirty="0"/>
              <a:t> </a:t>
            </a:r>
            <a:r>
              <a:rPr lang="en-US" dirty="0" err="1"/>
              <a:t>asociate</a:t>
            </a:r>
            <a:r>
              <a:rPr lang="en-US" dirty="0"/>
              <a:t> (</a:t>
            </a:r>
            <a:r>
              <a:rPr lang="en-US" dirty="0" err="1"/>
              <a:t>memorie</a:t>
            </a:r>
            <a:r>
              <a:rPr lang="en-US" dirty="0"/>
              <a:t>, </a:t>
            </a:r>
            <a:r>
              <a:rPr lang="en-US" dirty="0" err="1"/>
              <a:t>fișiere</a:t>
            </a:r>
            <a:r>
              <a:rPr lang="en-US" dirty="0"/>
              <a:t>, </a:t>
            </a:r>
            <a:r>
              <a:rPr lang="en-US" dirty="0" err="1"/>
              <a:t>informații</a:t>
            </a:r>
            <a:r>
              <a:rPr lang="en-US" dirty="0"/>
              <a:t> de </a:t>
            </a:r>
            <a:r>
              <a:rPr lang="en-US" dirty="0" err="1"/>
              <a:t>securitate</a:t>
            </a:r>
            <a:r>
              <a:rPr lang="en-US" dirty="0"/>
              <a:t>).</a:t>
            </a:r>
            <a:br>
              <a:rPr lang="en-US" dirty="0"/>
            </a:br>
            <a:r>
              <a:rPr lang="en-US" dirty="0" err="1"/>
              <a:t>Fiecare</a:t>
            </a:r>
            <a:r>
              <a:rPr lang="en-US" dirty="0"/>
              <a:t> </a:t>
            </a:r>
            <a:r>
              <a:rPr lang="en-US" dirty="0" err="1"/>
              <a:t>proces</a:t>
            </a:r>
            <a:r>
              <a:rPr lang="en-US" dirty="0"/>
              <a:t> </a:t>
            </a:r>
            <a:r>
              <a:rPr lang="en-US" dirty="0" err="1"/>
              <a:t>este</a:t>
            </a:r>
            <a:r>
              <a:rPr lang="en-US" dirty="0"/>
              <a:t> </a:t>
            </a:r>
            <a:r>
              <a:rPr lang="en-US" dirty="0" err="1"/>
              <a:t>identificat</a:t>
            </a:r>
            <a:r>
              <a:rPr lang="en-US" dirty="0"/>
              <a:t> </a:t>
            </a:r>
            <a:r>
              <a:rPr lang="en-US" dirty="0" err="1"/>
              <a:t>în</a:t>
            </a:r>
            <a:r>
              <a:rPr lang="en-US" dirty="0"/>
              <a:t> mod </a:t>
            </a:r>
            <a:r>
              <a:rPr lang="en-US" dirty="0" err="1"/>
              <a:t>unic</a:t>
            </a:r>
            <a:r>
              <a:rPr lang="en-US" dirty="0"/>
              <a:t> </a:t>
            </a:r>
            <a:r>
              <a:rPr lang="en-US" dirty="0" err="1"/>
              <a:t>printr</a:t>
            </a:r>
            <a:r>
              <a:rPr lang="en-US" dirty="0"/>
              <a:t>-un </a:t>
            </a:r>
            <a:r>
              <a:rPr lang="en-US" b="1" dirty="0"/>
              <a:t>PID (Process ID)</a:t>
            </a:r>
            <a:r>
              <a:rPr lang="en-US" dirty="0"/>
              <a:t>.</a:t>
            </a:r>
          </a:p>
          <a:p>
            <a:r>
              <a:rPr lang="en-US" dirty="0" err="1"/>
              <a:t>Procesele</a:t>
            </a:r>
            <a:r>
              <a:rPr lang="en-US" dirty="0"/>
              <a:t> </a:t>
            </a:r>
            <a:r>
              <a:rPr lang="en-US" dirty="0" err="1"/>
              <a:t>în</a:t>
            </a:r>
            <a:r>
              <a:rPr lang="en-US" dirty="0"/>
              <a:t> Unix sunt </a:t>
            </a:r>
            <a:r>
              <a:rPr lang="en-US" dirty="0" err="1"/>
              <a:t>esențiale</a:t>
            </a:r>
            <a:r>
              <a:rPr lang="en-US" dirty="0"/>
              <a:t> </a:t>
            </a:r>
            <a:r>
              <a:rPr lang="en-US" dirty="0" err="1"/>
              <a:t>pentru</a:t>
            </a:r>
            <a:r>
              <a:rPr lang="en-US" dirty="0"/>
              <a:t> </a:t>
            </a:r>
            <a:r>
              <a:rPr lang="en-US" dirty="0" err="1"/>
              <a:t>sistemul</a:t>
            </a:r>
            <a:r>
              <a:rPr lang="en-US" dirty="0"/>
              <a:t> de </a:t>
            </a:r>
            <a:r>
              <a:rPr lang="en-US" dirty="0" err="1"/>
              <a:t>operare</a:t>
            </a:r>
            <a:r>
              <a:rPr lang="en-US" dirty="0"/>
              <a:t>, </a:t>
            </a:r>
            <a:r>
              <a:rPr lang="en-US" dirty="0" err="1"/>
              <a:t>deoarece</a:t>
            </a:r>
            <a:r>
              <a:rPr lang="en-US" dirty="0"/>
              <a:t> permit </a:t>
            </a:r>
            <a:r>
              <a:rPr lang="en-US" dirty="0" err="1"/>
              <a:t>rularea</a:t>
            </a:r>
            <a:r>
              <a:rPr lang="en-US" dirty="0"/>
              <a:t> </a:t>
            </a:r>
            <a:r>
              <a:rPr lang="en-US" dirty="0" err="1"/>
              <a:t>și</a:t>
            </a:r>
            <a:r>
              <a:rPr lang="en-US" dirty="0"/>
              <a:t> </a:t>
            </a:r>
            <a:r>
              <a:rPr lang="en-US" dirty="0" err="1"/>
              <a:t>gestionarea</a:t>
            </a:r>
            <a:r>
              <a:rPr lang="en-US" dirty="0"/>
              <a:t> </a:t>
            </a:r>
            <a:r>
              <a:rPr lang="en-US" dirty="0" err="1"/>
              <a:t>simultană</a:t>
            </a:r>
            <a:r>
              <a:rPr lang="en-US" dirty="0"/>
              <a:t> a </a:t>
            </a:r>
            <a:r>
              <a:rPr lang="en-US" dirty="0" err="1"/>
              <a:t>mai</a:t>
            </a:r>
            <a:r>
              <a:rPr lang="en-US" dirty="0"/>
              <a:t> </a:t>
            </a:r>
            <a:r>
              <a:rPr lang="en-US" dirty="0" err="1"/>
              <a:t>multor</a:t>
            </a:r>
            <a:r>
              <a:rPr lang="en-US" dirty="0"/>
              <a:t> </a:t>
            </a:r>
            <a:r>
              <a:rPr lang="en-US" dirty="0" err="1"/>
              <a:t>programe</a:t>
            </a:r>
            <a:r>
              <a:rPr lang="en-US" dirty="0"/>
              <a:t> </a:t>
            </a:r>
            <a:r>
              <a:rPr lang="en-US" dirty="0" err="1"/>
              <a:t>și</a:t>
            </a:r>
            <a:r>
              <a:rPr lang="en-US" dirty="0"/>
              <a:t> </a:t>
            </a:r>
            <a:r>
              <a:rPr lang="en-US" dirty="0" err="1"/>
              <a:t>sarcini</a:t>
            </a:r>
            <a:r>
              <a:rPr lang="en-US" dirty="0"/>
              <a:t>.</a:t>
            </a:r>
            <a:br>
              <a:rPr lang="en-US" dirty="0"/>
            </a:br>
            <a:r>
              <a:rPr lang="en-US" dirty="0" err="1"/>
              <a:t>Sistemul</a:t>
            </a:r>
            <a:r>
              <a:rPr lang="en-US" dirty="0"/>
              <a:t> de </a:t>
            </a:r>
            <a:r>
              <a:rPr lang="en-US" dirty="0" err="1"/>
              <a:t>operare</a:t>
            </a:r>
            <a:r>
              <a:rPr lang="en-US" dirty="0"/>
              <a:t> </a:t>
            </a:r>
            <a:r>
              <a:rPr lang="en-US" dirty="0" err="1"/>
              <a:t>alocă</a:t>
            </a:r>
            <a:r>
              <a:rPr lang="en-US" dirty="0"/>
              <a:t> </a:t>
            </a:r>
            <a:r>
              <a:rPr lang="en-US" dirty="0" err="1"/>
              <a:t>resursele</a:t>
            </a:r>
            <a:r>
              <a:rPr lang="en-US" dirty="0"/>
              <a:t> </a:t>
            </a:r>
            <a:r>
              <a:rPr lang="en-US" dirty="0" err="1"/>
              <a:t>necesare</a:t>
            </a:r>
            <a:r>
              <a:rPr lang="en-US" dirty="0"/>
              <a:t> </a:t>
            </a:r>
            <a:r>
              <a:rPr lang="en-US" dirty="0" err="1"/>
              <a:t>fiecărui</a:t>
            </a:r>
            <a:r>
              <a:rPr lang="en-US" dirty="0"/>
              <a:t> </a:t>
            </a:r>
            <a:r>
              <a:rPr lang="en-US" dirty="0" err="1"/>
              <a:t>proces</a:t>
            </a:r>
            <a:r>
              <a:rPr lang="en-US" dirty="0"/>
              <a:t> </a:t>
            </a:r>
            <a:r>
              <a:rPr lang="en-US" dirty="0" err="1"/>
              <a:t>și</a:t>
            </a:r>
            <a:r>
              <a:rPr lang="en-US" dirty="0"/>
              <a:t> se </a:t>
            </a:r>
            <a:r>
              <a:rPr lang="en-US" dirty="0" err="1"/>
              <a:t>ocupă</a:t>
            </a:r>
            <a:r>
              <a:rPr lang="en-US" dirty="0"/>
              <a:t> de </a:t>
            </a:r>
            <a:r>
              <a:rPr lang="en-US" b="1" dirty="0" err="1"/>
              <a:t>planificarea</a:t>
            </a:r>
            <a:r>
              <a:rPr lang="en-US" b="1" dirty="0"/>
              <a:t> (scheduling)</a:t>
            </a:r>
            <a:r>
              <a:rPr lang="en-US" dirty="0"/>
              <a:t> </a:t>
            </a:r>
            <a:r>
              <a:rPr lang="en-US" dirty="0" err="1"/>
              <a:t>și</a:t>
            </a:r>
            <a:r>
              <a:rPr lang="en-US" dirty="0"/>
              <a:t> </a:t>
            </a:r>
            <a:r>
              <a:rPr lang="en-US" b="1" dirty="0" err="1"/>
              <a:t>sincronizarea</a:t>
            </a:r>
            <a:r>
              <a:rPr lang="en-US" dirty="0"/>
              <a:t> </a:t>
            </a:r>
            <a:r>
              <a:rPr lang="en-US" dirty="0" err="1"/>
              <a:t>acestora</a:t>
            </a:r>
            <a:r>
              <a:rPr lang="en-US" dirty="0"/>
              <a:t> </a:t>
            </a:r>
            <a:r>
              <a:rPr lang="en-US" dirty="0" err="1"/>
              <a:t>pentru</a:t>
            </a:r>
            <a:r>
              <a:rPr lang="en-US" dirty="0"/>
              <a:t> a </a:t>
            </a:r>
            <a:r>
              <a:rPr lang="en-US" dirty="0" err="1"/>
              <a:t>asigura</a:t>
            </a:r>
            <a:r>
              <a:rPr lang="en-US" dirty="0"/>
              <a:t> un </a:t>
            </a:r>
            <a:r>
              <a:rPr lang="en-US" dirty="0" err="1"/>
              <a:t>mediu</a:t>
            </a:r>
            <a:r>
              <a:rPr lang="en-US" dirty="0"/>
              <a:t> de </a:t>
            </a:r>
            <a:r>
              <a:rPr lang="en-US" dirty="0" err="1"/>
              <a:t>execuție</a:t>
            </a:r>
            <a:r>
              <a:rPr lang="en-US" dirty="0"/>
              <a:t> </a:t>
            </a:r>
            <a:r>
              <a:rPr lang="en-US" dirty="0" err="1"/>
              <a:t>sigur</a:t>
            </a:r>
            <a:r>
              <a:rPr lang="en-US" dirty="0"/>
              <a:t> </a:t>
            </a:r>
            <a:r>
              <a:rPr lang="en-US" dirty="0" err="1"/>
              <a:t>și</a:t>
            </a:r>
            <a:r>
              <a:rPr lang="en-US" dirty="0"/>
              <a:t> </a:t>
            </a:r>
            <a:r>
              <a:rPr lang="en-US" dirty="0" err="1"/>
              <a:t>eficient</a:t>
            </a:r>
            <a:r>
              <a:rPr lang="en-US" dirty="0"/>
              <a:t>.</a:t>
            </a:r>
          </a:p>
          <a:p>
            <a:endParaRPr lang="en-US" dirty="0"/>
          </a:p>
          <a:p>
            <a:r>
              <a:rPr lang="en-US" dirty="0" err="1"/>
              <a:t>Vreau</a:t>
            </a:r>
            <a:r>
              <a:rPr lang="en-US" dirty="0"/>
              <a:t> </a:t>
            </a:r>
            <a:r>
              <a:rPr lang="en-US" dirty="0" err="1"/>
              <a:t>sa</a:t>
            </a:r>
            <a:r>
              <a:rPr lang="en-US" dirty="0"/>
              <a:t> </a:t>
            </a:r>
            <a:r>
              <a:rPr lang="en-US" dirty="0" err="1"/>
              <a:t>stiti</a:t>
            </a:r>
            <a:r>
              <a:rPr lang="en-US" dirty="0"/>
              <a:t> de </a:t>
            </a:r>
            <a:r>
              <a:rPr lang="en-US" dirty="0" err="1"/>
              <a:t>aici</a:t>
            </a:r>
            <a:r>
              <a:rPr lang="en-US" dirty="0"/>
              <a:t> care sunt </a:t>
            </a:r>
            <a:r>
              <a:rPr lang="en-US" dirty="0" err="1"/>
              <a:t>caracteristicile</a:t>
            </a:r>
            <a:r>
              <a:rPr lang="en-US" dirty="0"/>
              <a:t> </a:t>
            </a:r>
            <a:r>
              <a:rPr lang="en-US" dirty="0" err="1"/>
              <a:t>principale</a:t>
            </a:r>
            <a:r>
              <a:rPr lang="en-US" dirty="0"/>
              <a:t> ale </a:t>
            </a:r>
            <a:r>
              <a:rPr lang="en-US" dirty="0" err="1"/>
              <a:t>unui</a:t>
            </a:r>
            <a:r>
              <a:rPr lang="en-US" dirty="0"/>
              <a:t> </a:t>
            </a:r>
            <a:r>
              <a:rPr lang="en-US" b="1" dirty="0" err="1"/>
              <a:t>proces</a:t>
            </a:r>
            <a:r>
              <a:rPr lang="en-US" b="1" dirty="0"/>
              <a:t> Unix</a:t>
            </a:r>
            <a:r>
              <a:rPr lang="en-US" dirty="0"/>
              <a:t>:</a:t>
            </a:r>
          </a:p>
          <a:p>
            <a:pPr>
              <a:buFont typeface="Arial" panose="020B0604020202020204" pitchFamily="34" charset="0"/>
              <a:buChar char="•"/>
            </a:pPr>
            <a:r>
              <a:rPr lang="en-US" b="1" dirty="0"/>
              <a:t>PID </a:t>
            </a:r>
            <a:r>
              <a:rPr lang="en-US" b="1" dirty="0" err="1"/>
              <a:t>unic</a:t>
            </a:r>
            <a:r>
              <a:rPr lang="en-US" dirty="0"/>
              <a:t> – un </a:t>
            </a:r>
            <a:r>
              <a:rPr lang="en-US" dirty="0" err="1"/>
              <a:t>identificator</a:t>
            </a:r>
            <a:r>
              <a:rPr lang="en-US" dirty="0"/>
              <a:t> </a:t>
            </a:r>
            <a:r>
              <a:rPr lang="en-US" dirty="0" err="1"/>
              <a:t>unic</a:t>
            </a:r>
            <a:r>
              <a:rPr lang="en-US" dirty="0"/>
              <a:t> care </a:t>
            </a:r>
            <a:r>
              <a:rPr lang="en-US" dirty="0" err="1"/>
              <a:t>distinge</a:t>
            </a:r>
            <a:r>
              <a:rPr lang="en-US" dirty="0"/>
              <a:t> </a:t>
            </a:r>
            <a:r>
              <a:rPr lang="en-US" dirty="0" err="1"/>
              <a:t>fiecare</a:t>
            </a:r>
            <a:r>
              <a:rPr lang="en-US" dirty="0"/>
              <a:t> </a:t>
            </a:r>
            <a:r>
              <a:rPr lang="en-US" dirty="0" err="1"/>
              <a:t>proces</a:t>
            </a:r>
            <a:r>
              <a:rPr lang="en-US" dirty="0"/>
              <a:t> din </a:t>
            </a:r>
            <a:r>
              <a:rPr lang="en-US" dirty="0" err="1"/>
              <a:t>sistem</a:t>
            </a:r>
            <a:r>
              <a:rPr lang="en-US" dirty="0"/>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err="1"/>
              <a:t>Spațiu</a:t>
            </a:r>
            <a:r>
              <a:rPr lang="en-US" b="1" dirty="0"/>
              <a:t> de </a:t>
            </a:r>
            <a:r>
              <a:rPr lang="en-US" b="1" dirty="0" err="1"/>
              <a:t>adresare</a:t>
            </a:r>
            <a:r>
              <a:rPr lang="en-US" b="1" dirty="0"/>
              <a:t> </a:t>
            </a:r>
            <a:r>
              <a:rPr lang="en-US" b="1" dirty="0" err="1"/>
              <a:t>propriu</a:t>
            </a:r>
            <a:r>
              <a:rPr lang="en-US" dirty="0"/>
              <a:t> – include </a:t>
            </a:r>
            <a:r>
              <a:rPr lang="en-US" dirty="0" err="1"/>
              <a:t>codul</a:t>
            </a:r>
            <a:r>
              <a:rPr lang="en-US" dirty="0"/>
              <a:t> </a:t>
            </a:r>
            <a:r>
              <a:rPr lang="en-US" dirty="0" err="1"/>
              <a:t>programului</a:t>
            </a:r>
            <a:r>
              <a:rPr lang="en-US" dirty="0"/>
              <a:t>, </a:t>
            </a:r>
            <a:r>
              <a:rPr lang="en-US" dirty="0" err="1"/>
              <a:t>datele</a:t>
            </a:r>
            <a:r>
              <a:rPr lang="en-US" dirty="0"/>
              <a:t> </a:t>
            </a:r>
            <a:r>
              <a:rPr lang="en-US" dirty="0" err="1"/>
              <a:t>și</a:t>
            </a:r>
            <a:r>
              <a:rPr lang="en-US" dirty="0"/>
              <a:t> </a:t>
            </a:r>
            <a:r>
              <a:rPr lang="en-US" dirty="0" err="1"/>
              <a:t>stiva</a:t>
            </a:r>
            <a:r>
              <a:rPr lang="en-US" dirty="0"/>
              <a:t> de </a:t>
            </a:r>
            <a:r>
              <a:rPr lang="en-US" dirty="0" err="1"/>
              <a:t>execuție</a:t>
            </a:r>
            <a:r>
              <a:rPr lang="en-US" dirty="0"/>
              <a:t>.</a:t>
            </a:r>
          </a:p>
          <a:p>
            <a:pPr>
              <a:buFont typeface="Arial" panose="020B0604020202020204" pitchFamily="34" charset="0"/>
              <a:buChar char="•"/>
            </a:pPr>
            <a:r>
              <a:rPr lang="en-US" dirty="0" err="1"/>
              <a:t>Identificatori</a:t>
            </a:r>
            <a:r>
              <a:rPr lang="en-US" dirty="0"/>
              <a:t> </a:t>
            </a:r>
            <a:r>
              <a:rPr lang="en-US" dirty="0" err="1"/>
              <a:t>folosiți</a:t>
            </a:r>
            <a:r>
              <a:rPr lang="en-US" dirty="0"/>
              <a:t> </a:t>
            </a:r>
            <a:r>
              <a:rPr lang="en-US" dirty="0" err="1"/>
              <a:t>pentru</a:t>
            </a:r>
            <a:r>
              <a:rPr lang="en-US" dirty="0"/>
              <a:t> </a:t>
            </a:r>
            <a:r>
              <a:rPr lang="en-US" dirty="0" err="1"/>
              <a:t>accesarea</a:t>
            </a:r>
            <a:r>
              <a:rPr lang="en-US" dirty="0"/>
              <a:t> </a:t>
            </a:r>
            <a:r>
              <a:rPr lang="en-US" dirty="0" err="1"/>
              <a:t>fișierelor</a:t>
            </a:r>
            <a:r>
              <a:rPr lang="en-US" dirty="0"/>
              <a:t>, pipe-</a:t>
            </a:r>
            <a:r>
              <a:rPr lang="en-US" dirty="0" err="1"/>
              <a:t>urilor</a:t>
            </a:r>
            <a:r>
              <a:rPr lang="en-US" dirty="0"/>
              <a:t>, socket-</a:t>
            </a:r>
            <a:r>
              <a:rPr lang="en-US" dirty="0" err="1"/>
              <a:t>urilor</a:t>
            </a:r>
            <a:r>
              <a:rPr lang="en-US" dirty="0"/>
              <a:t> etc. </a:t>
            </a:r>
            <a:r>
              <a:rPr lang="en-US" dirty="0" err="1"/>
              <a:t>Esentiali</a:t>
            </a:r>
            <a:r>
              <a:rPr lang="en-US" dirty="0"/>
              <a:t> </a:t>
            </a:r>
            <a:r>
              <a:rPr lang="en-US" dirty="0" err="1"/>
              <a:t>pentru</a:t>
            </a:r>
            <a:r>
              <a:rPr lang="en-US" dirty="0"/>
              <a:t> </a:t>
            </a:r>
            <a:r>
              <a:rPr lang="en-US" dirty="0" err="1"/>
              <a:t>comunicarea</a:t>
            </a:r>
            <a:r>
              <a:rPr lang="en-US" dirty="0"/>
              <a:t> </a:t>
            </a:r>
            <a:r>
              <a:rPr lang="en-US" dirty="0" err="1"/>
              <a:t>între</a:t>
            </a:r>
            <a:r>
              <a:rPr lang="en-US" dirty="0"/>
              <a:t> </a:t>
            </a:r>
            <a:r>
              <a:rPr lang="en-US" dirty="0" err="1"/>
              <a:t>procese</a:t>
            </a:r>
            <a:r>
              <a:rPr lang="en-US" dirty="0"/>
              <a:t> (IPC), </a:t>
            </a:r>
            <a:r>
              <a:rPr lang="en-US" dirty="0" err="1"/>
              <a:t>operațiuni</a:t>
            </a:r>
            <a:r>
              <a:rPr lang="en-US" dirty="0"/>
              <a:t> de </a:t>
            </a:r>
            <a:r>
              <a:rPr lang="en-US" dirty="0" err="1"/>
              <a:t>intrare</a:t>
            </a:r>
            <a:r>
              <a:rPr lang="en-US" dirty="0"/>
              <a:t>/</a:t>
            </a:r>
            <a:r>
              <a:rPr lang="en-US" dirty="0" err="1"/>
              <a:t>ieșire</a:t>
            </a:r>
            <a:r>
              <a:rPr lang="en-US" dirty="0"/>
              <a:t> (I/O) </a:t>
            </a:r>
            <a:r>
              <a:rPr lang="en-US" dirty="0" err="1"/>
              <a:t>și</a:t>
            </a:r>
            <a:r>
              <a:rPr lang="en-US" dirty="0"/>
              <a:t> </a:t>
            </a:r>
            <a:r>
              <a:rPr lang="en-US" dirty="0" err="1"/>
              <a:t>utilizarea</a:t>
            </a:r>
            <a:r>
              <a:rPr lang="en-US" dirty="0"/>
              <a:t> </a:t>
            </a:r>
            <a:r>
              <a:rPr lang="en-US" dirty="0" err="1"/>
              <a:t>resurselor</a:t>
            </a:r>
            <a:r>
              <a:rPr lang="en-US" dirty="0"/>
              <a:t> </a:t>
            </a:r>
            <a:r>
              <a:rPr lang="en-US" dirty="0" err="1"/>
              <a:t>sistemului</a:t>
            </a:r>
            <a:r>
              <a:rPr lang="en-US" dirty="0"/>
              <a:t>.</a:t>
            </a:r>
          </a:p>
        </p:txBody>
      </p:sp>
      <p:sp>
        <p:nvSpPr>
          <p:cNvPr id="4" name="Slide Number Placeholder 3"/>
          <p:cNvSpPr>
            <a:spLocks noGrp="1"/>
          </p:cNvSpPr>
          <p:nvPr>
            <p:ph type="sldNum" sz="quarter" idx="5"/>
          </p:nvPr>
        </p:nvSpPr>
        <p:spPr/>
        <p:txBody>
          <a:bodyPr/>
          <a:lstStyle/>
          <a:p>
            <a:fld id="{FB60B253-91B2-42EF-902E-7B0EDCDE84FA}" type="slidenum">
              <a:rPr lang="en-US" smtClean="0"/>
              <a:t>3</a:t>
            </a:fld>
            <a:endParaRPr lang="en-US"/>
          </a:p>
        </p:txBody>
      </p:sp>
    </p:spTree>
    <p:extLst>
      <p:ext uri="{BB962C8B-B14F-4D97-AF65-F5344CB8AC3E}">
        <p14:creationId xmlns:p14="http://schemas.microsoft.com/office/powerpoint/2010/main" val="1462081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FFFFFF"/>
                </a:solidFill>
                <a:effectLst/>
                <a:latin typeface="Overpass Mono"/>
              </a:rPr>
              <a:t>What is a Pipe?</a:t>
            </a:r>
          </a:p>
          <a:p>
            <a:pPr algn="l"/>
            <a:r>
              <a:rPr lang="en-US" b="0" i="0" dirty="0">
                <a:solidFill>
                  <a:srgbClr val="B4AFB6"/>
                </a:solidFill>
                <a:effectLst/>
                <a:latin typeface="Roboto"/>
              </a:rPr>
              <a:t>A </a:t>
            </a:r>
            <a:r>
              <a:rPr lang="en-US" b="1" i="0" dirty="0">
                <a:solidFill>
                  <a:srgbClr val="B4AFB6"/>
                </a:solidFill>
                <a:effectLst/>
                <a:latin typeface="Roboto"/>
              </a:rPr>
              <a:t>pipe</a:t>
            </a:r>
            <a:r>
              <a:rPr lang="en-US" b="0" i="0" dirty="0">
                <a:solidFill>
                  <a:srgbClr val="B4AFB6"/>
                </a:solidFill>
                <a:effectLst/>
                <a:latin typeface="Roboto"/>
              </a:rPr>
              <a:t> is a section of shared memory meant to facilitate the communication between processes. It is a unidirectional channel: a pipe has a read end and a write end. So a process can write to the write end of the pipe. The data is then stored in a memory buffer until it is read by another process from the pipe’s read end.</a:t>
            </a:r>
          </a:p>
          <a:p>
            <a:pPr algn="l"/>
            <a:endParaRPr lang="en-US" b="0" i="0" dirty="0">
              <a:solidFill>
                <a:srgbClr val="B4AFB6"/>
              </a:solidFill>
              <a:effectLst/>
              <a:latin typeface="Roboto"/>
            </a:endParaRPr>
          </a:p>
          <a:p>
            <a:r>
              <a:rPr lang="en-US" dirty="0"/>
              <a:t>This diagram shows how a </a:t>
            </a:r>
            <a:r>
              <a:rPr lang="en-US" b="1" dirty="0"/>
              <a:t>pipe</a:t>
            </a:r>
            <a:r>
              <a:rPr lang="en-US" dirty="0"/>
              <a:t> allows communication between a </a:t>
            </a:r>
            <a:r>
              <a:rPr lang="en-US" b="1" dirty="0"/>
              <a:t>parent</a:t>
            </a:r>
            <a:r>
              <a:rPr lang="en-US" dirty="0"/>
              <a:t> and a </a:t>
            </a:r>
            <a:r>
              <a:rPr lang="en-US" b="1" dirty="0"/>
              <a:t>child</a:t>
            </a:r>
            <a:r>
              <a:rPr lang="en-US" dirty="0"/>
              <a:t> process. The pipe has two ends:</a:t>
            </a:r>
          </a:p>
          <a:p>
            <a:pPr>
              <a:buFont typeface="Arial" panose="020B0604020202020204" pitchFamily="34" charset="0"/>
              <a:buChar char="•"/>
            </a:pPr>
            <a:r>
              <a:rPr lang="en-US" dirty="0"/>
              <a:t>1 (write end) for sending data,</a:t>
            </a:r>
          </a:p>
          <a:p>
            <a:pPr>
              <a:buFont typeface="Arial" panose="020B0604020202020204" pitchFamily="34" charset="0"/>
              <a:buChar char="•"/>
            </a:pPr>
            <a:r>
              <a:rPr lang="en-US" dirty="0"/>
              <a:t>0 (read end) for receiving data.</a:t>
            </a:r>
          </a:p>
          <a:p>
            <a:r>
              <a:rPr lang="en-US" dirty="0"/>
              <a:t>The </a:t>
            </a:r>
            <a:r>
              <a:rPr lang="en-US" b="1" dirty="0"/>
              <a:t>parent process</a:t>
            </a:r>
            <a:r>
              <a:rPr lang="en-US" dirty="0"/>
              <a:t> can write to the pipe, and the </a:t>
            </a:r>
            <a:r>
              <a:rPr lang="en-US" b="1" dirty="0"/>
              <a:t>child process</a:t>
            </a:r>
            <a:r>
              <a:rPr lang="en-US" dirty="0"/>
              <a:t> can read from it, enabling </a:t>
            </a:r>
            <a:r>
              <a:rPr lang="en-US" b="1" dirty="0"/>
              <a:t>one-way communication</a:t>
            </a:r>
            <a:r>
              <a:rPr lang="en-US" dirty="0"/>
              <a:t>.</a:t>
            </a:r>
          </a:p>
          <a:p>
            <a:pPr algn="l"/>
            <a:endParaRPr lang="en-US" b="0" i="0" dirty="0">
              <a:solidFill>
                <a:srgbClr val="B4AFB6"/>
              </a:solidFill>
              <a:effectLst/>
              <a:latin typeface="Roboto"/>
            </a:endParaRPr>
          </a:p>
          <a:p>
            <a:pPr algn="l"/>
            <a:endParaRPr lang="en-US" b="0" i="0" dirty="0">
              <a:solidFill>
                <a:srgbClr val="B4AFB6"/>
              </a:solidFill>
              <a:effectLst/>
              <a:latin typeface="Roboto"/>
            </a:endParaRPr>
          </a:p>
          <a:p>
            <a:pPr algn="l"/>
            <a:r>
              <a:rPr lang="en-US" b="0" i="0" dirty="0">
                <a:solidFill>
                  <a:srgbClr val="B4AFB6"/>
                </a:solidFill>
                <a:effectLst/>
                <a:latin typeface="Roboto"/>
              </a:rPr>
              <a:t>RO</a:t>
            </a:r>
          </a:p>
          <a:p>
            <a:pPr algn="l"/>
            <a:r>
              <a:rPr lang="en-US" dirty="0"/>
              <a:t>Un </a:t>
            </a:r>
            <a:r>
              <a:rPr lang="en-US" b="1" dirty="0"/>
              <a:t>pipe</a:t>
            </a:r>
            <a:r>
              <a:rPr lang="en-US" dirty="0"/>
              <a:t> </a:t>
            </a:r>
            <a:r>
              <a:rPr lang="en-US" dirty="0" err="1"/>
              <a:t>este</a:t>
            </a:r>
            <a:r>
              <a:rPr lang="en-US" dirty="0"/>
              <a:t> o </a:t>
            </a:r>
            <a:r>
              <a:rPr lang="en-US" dirty="0" err="1"/>
              <a:t>secțiune</a:t>
            </a:r>
            <a:r>
              <a:rPr lang="en-US" dirty="0"/>
              <a:t> de </a:t>
            </a:r>
            <a:r>
              <a:rPr lang="en-US" dirty="0" err="1"/>
              <a:t>memorie</a:t>
            </a:r>
            <a:r>
              <a:rPr lang="en-US" dirty="0"/>
              <a:t> </a:t>
            </a:r>
            <a:r>
              <a:rPr lang="en-US" dirty="0" err="1"/>
              <a:t>partajată</a:t>
            </a:r>
            <a:r>
              <a:rPr lang="en-US" dirty="0"/>
              <a:t> </a:t>
            </a:r>
            <a:r>
              <a:rPr lang="en-US" dirty="0" err="1"/>
              <a:t>destinată</a:t>
            </a:r>
            <a:r>
              <a:rPr lang="en-US" dirty="0"/>
              <a:t> </a:t>
            </a:r>
            <a:r>
              <a:rPr lang="en-US" dirty="0" err="1"/>
              <a:t>să</a:t>
            </a:r>
            <a:r>
              <a:rPr lang="en-US" dirty="0"/>
              <a:t> </a:t>
            </a:r>
            <a:r>
              <a:rPr lang="en-US" dirty="0" err="1"/>
              <a:t>faciliteze</a:t>
            </a:r>
            <a:r>
              <a:rPr lang="en-US" dirty="0"/>
              <a:t> </a:t>
            </a:r>
            <a:r>
              <a:rPr lang="en-US" dirty="0" err="1"/>
              <a:t>comunicarea</a:t>
            </a:r>
            <a:r>
              <a:rPr lang="en-US" dirty="0"/>
              <a:t> </a:t>
            </a:r>
            <a:r>
              <a:rPr lang="en-US" dirty="0" err="1"/>
              <a:t>între</a:t>
            </a:r>
            <a:r>
              <a:rPr lang="en-US" dirty="0"/>
              <a:t> </a:t>
            </a:r>
            <a:r>
              <a:rPr lang="en-US" dirty="0" err="1"/>
              <a:t>procese</a:t>
            </a:r>
            <a:r>
              <a:rPr lang="en-US" dirty="0"/>
              <a:t>. Este un canal </a:t>
            </a:r>
            <a:r>
              <a:rPr lang="en-US" dirty="0" err="1"/>
              <a:t>unidirecțional</a:t>
            </a:r>
            <a:r>
              <a:rPr lang="en-US" dirty="0"/>
              <a:t>: un pipe are un </a:t>
            </a:r>
            <a:r>
              <a:rPr lang="en-US" dirty="0" err="1"/>
              <a:t>capăt</a:t>
            </a:r>
            <a:r>
              <a:rPr lang="en-US" dirty="0"/>
              <a:t> </a:t>
            </a:r>
            <a:r>
              <a:rPr lang="en-US" dirty="0" err="1"/>
              <a:t>pentru</a:t>
            </a:r>
            <a:r>
              <a:rPr lang="en-US" dirty="0"/>
              <a:t> </a:t>
            </a:r>
            <a:r>
              <a:rPr lang="en-US" dirty="0" err="1"/>
              <a:t>scriere</a:t>
            </a:r>
            <a:r>
              <a:rPr lang="en-US" dirty="0"/>
              <a:t> </a:t>
            </a:r>
            <a:r>
              <a:rPr lang="en-US" dirty="0" err="1"/>
              <a:t>și</a:t>
            </a:r>
            <a:r>
              <a:rPr lang="en-US" dirty="0"/>
              <a:t> un </a:t>
            </a:r>
            <a:r>
              <a:rPr lang="en-US" dirty="0" err="1"/>
              <a:t>capăt</a:t>
            </a:r>
            <a:r>
              <a:rPr lang="en-US" dirty="0"/>
              <a:t> </a:t>
            </a:r>
            <a:r>
              <a:rPr lang="en-US" dirty="0" err="1"/>
              <a:t>pentru</a:t>
            </a:r>
            <a:r>
              <a:rPr lang="en-US" dirty="0"/>
              <a:t> </a:t>
            </a:r>
            <a:r>
              <a:rPr lang="en-US" dirty="0" err="1"/>
              <a:t>citire</a:t>
            </a:r>
            <a:r>
              <a:rPr lang="en-US" dirty="0"/>
              <a:t>. </a:t>
            </a:r>
            <a:r>
              <a:rPr lang="en-US" dirty="0" err="1"/>
              <a:t>Astfel</a:t>
            </a:r>
            <a:r>
              <a:rPr lang="en-US" dirty="0"/>
              <a:t>, un </a:t>
            </a:r>
            <a:r>
              <a:rPr lang="en-US" dirty="0" err="1"/>
              <a:t>proces</a:t>
            </a:r>
            <a:r>
              <a:rPr lang="en-US" dirty="0"/>
              <a:t> </a:t>
            </a:r>
            <a:r>
              <a:rPr lang="en-US" dirty="0" err="1"/>
              <a:t>poate</a:t>
            </a:r>
            <a:r>
              <a:rPr lang="en-US" dirty="0"/>
              <a:t> </a:t>
            </a:r>
            <a:r>
              <a:rPr lang="en-US" dirty="0" err="1"/>
              <a:t>scrie</a:t>
            </a:r>
            <a:r>
              <a:rPr lang="en-US" dirty="0"/>
              <a:t> la </a:t>
            </a:r>
            <a:r>
              <a:rPr lang="en-US" dirty="0" err="1"/>
              <a:t>capătul</a:t>
            </a:r>
            <a:r>
              <a:rPr lang="en-US" dirty="0"/>
              <a:t> de </a:t>
            </a:r>
            <a:r>
              <a:rPr lang="en-US" dirty="0" err="1"/>
              <a:t>scriere</a:t>
            </a:r>
            <a:r>
              <a:rPr lang="en-US" dirty="0"/>
              <a:t> al pipe-</a:t>
            </a:r>
            <a:r>
              <a:rPr lang="en-US" dirty="0" err="1"/>
              <a:t>ului</a:t>
            </a:r>
            <a:r>
              <a:rPr lang="en-US" dirty="0"/>
              <a:t>. </a:t>
            </a:r>
            <a:r>
              <a:rPr lang="en-US" dirty="0" err="1"/>
              <a:t>Datele</a:t>
            </a:r>
            <a:r>
              <a:rPr lang="en-US" dirty="0"/>
              <a:t> sunt </a:t>
            </a:r>
            <a:r>
              <a:rPr lang="en-US" dirty="0" err="1"/>
              <a:t>apoi</a:t>
            </a:r>
            <a:r>
              <a:rPr lang="en-US" dirty="0"/>
              <a:t> </a:t>
            </a:r>
            <a:r>
              <a:rPr lang="en-US" dirty="0" err="1"/>
              <a:t>stocate</a:t>
            </a:r>
            <a:r>
              <a:rPr lang="en-US" dirty="0"/>
              <a:t> </a:t>
            </a:r>
            <a:r>
              <a:rPr lang="en-US" dirty="0" err="1"/>
              <a:t>într</a:t>
            </a:r>
            <a:r>
              <a:rPr lang="en-US" dirty="0"/>
              <a:t>-un buffer de </a:t>
            </a:r>
            <a:r>
              <a:rPr lang="en-US" dirty="0" err="1"/>
              <a:t>memorie</a:t>
            </a:r>
            <a:r>
              <a:rPr lang="en-US" dirty="0"/>
              <a:t> </a:t>
            </a:r>
            <a:r>
              <a:rPr lang="en-US" dirty="0" err="1"/>
              <a:t>până</a:t>
            </a:r>
            <a:r>
              <a:rPr lang="en-US" dirty="0"/>
              <a:t> </a:t>
            </a:r>
            <a:r>
              <a:rPr lang="en-US" dirty="0" err="1"/>
              <a:t>când</a:t>
            </a:r>
            <a:r>
              <a:rPr lang="en-US" dirty="0"/>
              <a:t> un alt </a:t>
            </a:r>
            <a:r>
              <a:rPr lang="en-US" dirty="0" err="1"/>
              <a:t>proces</a:t>
            </a:r>
            <a:r>
              <a:rPr lang="en-US" dirty="0"/>
              <a:t> le </a:t>
            </a:r>
            <a:r>
              <a:rPr lang="en-US" dirty="0" err="1"/>
              <a:t>citește</a:t>
            </a:r>
            <a:r>
              <a:rPr lang="en-US" dirty="0"/>
              <a:t> de la </a:t>
            </a:r>
            <a:r>
              <a:rPr lang="en-US" dirty="0" err="1"/>
              <a:t>capătul</a:t>
            </a:r>
            <a:r>
              <a:rPr lang="en-US" dirty="0"/>
              <a:t> de </a:t>
            </a:r>
            <a:r>
              <a:rPr lang="en-US" dirty="0" err="1"/>
              <a:t>citire</a:t>
            </a:r>
            <a:r>
              <a:rPr lang="en-US" dirty="0"/>
              <a:t> al pipe-</a:t>
            </a:r>
            <a:r>
              <a:rPr lang="en-US" dirty="0" err="1"/>
              <a:t>ului</a:t>
            </a:r>
            <a:r>
              <a:rPr lang="en-US" dirty="0"/>
              <a:t>.</a:t>
            </a:r>
          </a:p>
          <a:p>
            <a:r>
              <a:rPr lang="en-US" dirty="0" err="1"/>
              <a:t>Acest</a:t>
            </a:r>
            <a:r>
              <a:rPr lang="en-US" dirty="0"/>
              <a:t> </a:t>
            </a:r>
            <a:r>
              <a:rPr lang="en-US" dirty="0" err="1"/>
              <a:t>diagramă</a:t>
            </a:r>
            <a:r>
              <a:rPr lang="en-US" dirty="0"/>
              <a:t> </a:t>
            </a:r>
            <a:r>
              <a:rPr lang="en-US" dirty="0" err="1"/>
              <a:t>arată</a:t>
            </a:r>
            <a:r>
              <a:rPr lang="en-US" dirty="0"/>
              <a:t> cum un </a:t>
            </a:r>
            <a:r>
              <a:rPr lang="en-US" b="1" dirty="0"/>
              <a:t>pipe</a:t>
            </a:r>
            <a:r>
              <a:rPr lang="en-US" dirty="0"/>
              <a:t> </a:t>
            </a:r>
            <a:r>
              <a:rPr lang="en-US" dirty="0" err="1"/>
              <a:t>permite</a:t>
            </a:r>
            <a:r>
              <a:rPr lang="en-US" dirty="0"/>
              <a:t> </a:t>
            </a:r>
            <a:r>
              <a:rPr lang="en-US" dirty="0" err="1"/>
              <a:t>comunicarea</a:t>
            </a:r>
            <a:r>
              <a:rPr lang="en-US" dirty="0"/>
              <a:t> </a:t>
            </a:r>
            <a:r>
              <a:rPr lang="en-US" dirty="0" err="1"/>
              <a:t>între</a:t>
            </a:r>
            <a:r>
              <a:rPr lang="en-US" dirty="0"/>
              <a:t> un </a:t>
            </a:r>
            <a:r>
              <a:rPr lang="en-US" b="1" dirty="0" err="1"/>
              <a:t>proces</a:t>
            </a:r>
            <a:r>
              <a:rPr lang="en-US" b="1" dirty="0"/>
              <a:t> </a:t>
            </a:r>
            <a:r>
              <a:rPr lang="en-US" b="1" dirty="0" err="1"/>
              <a:t>părinte</a:t>
            </a:r>
            <a:r>
              <a:rPr lang="en-US" dirty="0"/>
              <a:t> </a:t>
            </a:r>
            <a:r>
              <a:rPr lang="en-US" dirty="0" err="1"/>
              <a:t>și</a:t>
            </a:r>
            <a:r>
              <a:rPr lang="en-US" dirty="0"/>
              <a:t> un </a:t>
            </a:r>
            <a:r>
              <a:rPr lang="en-US" b="1" dirty="0" err="1"/>
              <a:t>proces</a:t>
            </a:r>
            <a:r>
              <a:rPr lang="en-US" b="1" dirty="0"/>
              <a:t> </a:t>
            </a:r>
            <a:r>
              <a:rPr lang="en-US" b="1" dirty="0" err="1"/>
              <a:t>copil</a:t>
            </a:r>
            <a:r>
              <a:rPr lang="en-US" dirty="0"/>
              <a:t>. Pipe-</a:t>
            </a:r>
            <a:r>
              <a:rPr lang="en-US" dirty="0" err="1"/>
              <a:t>ul</a:t>
            </a:r>
            <a:r>
              <a:rPr lang="en-US" dirty="0"/>
              <a:t> are </a:t>
            </a:r>
            <a:r>
              <a:rPr lang="en-US" dirty="0" err="1"/>
              <a:t>două</a:t>
            </a:r>
            <a:r>
              <a:rPr lang="en-US" dirty="0"/>
              <a:t> </a:t>
            </a:r>
            <a:r>
              <a:rPr lang="en-US" dirty="0" err="1"/>
              <a:t>capete</a:t>
            </a:r>
            <a:r>
              <a:rPr lang="en-US" dirty="0"/>
              <a:t>:</a:t>
            </a:r>
          </a:p>
          <a:p>
            <a:pPr>
              <a:buFont typeface="Arial" panose="020B0604020202020204" pitchFamily="34" charset="0"/>
              <a:buChar char="•"/>
            </a:pPr>
            <a:r>
              <a:rPr lang="en-US" dirty="0"/>
              <a:t>1 (</a:t>
            </a:r>
            <a:r>
              <a:rPr lang="en-US" dirty="0" err="1"/>
              <a:t>capăt</a:t>
            </a:r>
            <a:r>
              <a:rPr lang="en-US" dirty="0"/>
              <a:t> de </a:t>
            </a:r>
            <a:r>
              <a:rPr lang="en-US" dirty="0" err="1"/>
              <a:t>scriere</a:t>
            </a:r>
            <a:r>
              <a:rPr lang="en-US" dirty="0"/>
              <a:t>) </a:t>
            </a:r>
            <a:r>
              <a:rPr lang="en-US" dirty="0" err="1"/>
              <a:t>pentru</a:t>
            </a:r>
            <a:r>
              <a:rPr lang="en-US" dirty="0"/>
              <a:t> a </a:t>
            </a:r>
            <a:r>
              <a:rPr lang="en-US" dirty="0" err="1"/>
              <a:t>trimite</a:t>
            </a:r>
            <a:r>
              <a:rPr lang="en-US" dirty="0"/>
              <a:t> date,</a:t>
            </a:r>
          </a:p>
          <a:p>
            <a:pPr>
              <a:buFont typeface="Arial" panose="020B0604020202020204" pitchFamily="34" charset="0"/>
              <a:buChar char="•"/>
            </a:pPr>
            <a:r>
              <a:rPr lang="en-US" dirty="0"/>
              <a:t>0 (</a:t>
            </a:r>
            <a:r>
              <a:rPr lang="en-US" dirty="0" err="1"/>
              <a:t>capăt</a:t>
            </a:r>
            <a:r>
              <a:rPr lang="en-US" dirty="0"/>
              <a:t> de </a:t>
            </a:r>
            <a:r>
              <a:rPr lang="en-US" dirty="0" err="1"/>
              <a:t>citire</a:t>
            </a:r>
            <a:r>
              <a:rPr lang="en-US" dirty="0"/>
              <a:t>) </a:t>
            </a:r>
            <a:r>
              <a:rPr lang="en-US" dirty="0" err="1"/>
              <a:t>pentru</a:t>
            </a:r>
            <a:r>
              <a:rPr lang="en-US" dirty="0"/>
              <a:t> a </a:t>
            </a:r>
            <a:r>
              <a:rPr lang="en-US" dirty="0" err="1"/>
              <a:t>primi</a:t>
            </a:r>
            <a:r>
              <a:rPr lang="en-US" dirty="0"/>
              <a:t> date.</a:t>
            </a:r>
          </a:p>
          <a:p>
            <a:r>
              <a:rPr lang="en-US" b="1" dirty="0" err="1"/>
              <a:t>Procesul</a:t>
            </a:r>
            <a:r>
              <a:rPr lang="en-US" b="1" dirty="0"/>
              <a:t> </a:t>
            </a:r>
            <a:r>
              <a:rPr lang="en-US" b="1" dirty="0" err="1"/>
              <a:t>părinte</a:t>
            </a:r>
            <a:r>
              <a:rPr lang="en-US" dirty="0"/>
              <a:t> </a:t>
            </a:r>
            <a:r>
              <a:rPr lang="en-US" dirty="0" err="1"/>
              <a:t>poate</a:t>
            </a:r>
            <a:r>
              <a:rPr lang="en-US" dirty="0"/>
              <a:t> </a:t>
            </a:r>
            <a:r>
              <a:rPr lang="en-US" dirty="0" err="1"/>
              <a:t>scrie</a:t>
            </a:r>
            <a:r>
              <a:rPr lang="en-US" dirty="0"/>
              <a:t> </a:t>
            </a:r>
            <a:r>
              <a:rPr lang="en-US" dirty="0" err="1"/>
              <a:t>în</a:t>
            </a:r>
            <a:r>
              <a:rPr lang="en-US" dirty="0"/>
              <a:t> pipe, </a:t>
            </a:r>
            <a:r>
              <a:rPr lang="en-US" dirty="0" err="1"/>
              <a:t>iar</a:t>
            </a:r>
            <a:r>
              <a:rPr lang="en-US" dirty="0"/>
              <a:t> </a:t>
            </a:r>
            <a:r>
              <a:rPr lang="en-US" b="1" dirty="0" err="1"/>
              <a:t>procesul</a:t>
            </a:r>
            <a:r>
              <a:rPr lang="en-US" b="1" dirty="0"/>
              <a:t> </a:t>
            </a:r>
            <a:r>
              <a:rPr lang="en-US" b="1" dirty="0" err="1"/>
              <a:t>copil</a:t>
            </a:r>
            <a:r>
              <a:rPr lang="en-US" dirty="0"/>
              <a:t> </a:t>
            </a:r>
            <a:r>
              <a:rPr lang="en-US" dirty="0" err="1"/>
              <a:t>poate</a:t>
            </a:r>
            <a:r>
              <a:rPr lang="en-US" dirty="0"/>
              <a:t> </a:t>
            </a:r>
            <a:r>
              <a:rPr lang="en-US" dirty="0" err="1"/>
              <a:t>citi</a:t>
            </a:r>
            <a:r>
              <a:rPr lang="en-US" dirty="0"/>
              <a:t>, </a:t>
            </a:r>
            <a:r>
              <a:rPr lang="en-US" dirty="0" err="1"/>
              <a:t>realizând</a:t>
            </a:r>
            <a:r>
              <a:rPr lang="en-US" dirty="0"/>
              <a:t> </a:t>
            </a:r>
            <a:r>
              <a:rPr lang="en-US" dirty="0" err="1"/>
              <a:t>astfel</a:t>
            </a:r>
            <a:r>
              <a:rPr lang="en-US" dirty="0"/>
              <a:t> o </a:t>
            </a:r>
            <a:r>
              <a:rPr lang="en-US" b="1" dirty="0" err="1"/>
              <a:t>comunicare</a:t>
            </a:r>
            <a:r>
              <a:rPr lang="en-US" b="1" dirty="0"/>
              <a:t> </a:t>
            </a:r>
            <a:r>
              <a:rPr lang="en-US" b="1" dirty="0" err="1"/>
              <a:t>unidirecțională</a:t>
            </a:r>
            <a:r>
              <a:rPr lang="en-US" dirty="0"/>
              <a:t>.</a:t>
            </a:r>
          </a:p>
          <a:p>
            <a:pPr algn="l"/>
            <a:endParaRPr lang="en-US" b="0" i="0" dirty="0">
              <a:solidFill>
                <a:srgbClr val="B4AFB6"/>
              </a:solidFill>
              <a:effectLst/>
              <a:latin typeface="Roboto"/>
            </a:endParaRPr>
          </a:p>
        </p:txBody>
      </p:sp>
      <p:sp>
        <p:nvSpPr>
          <p:cNvPr id="4" name="Slide Number Placeholder 3"/>
          <p:cNvSpPr>
            <a:spLocks noGrp="1"/>
          </p:cNvSpPr>
          <p:nvPr>
            <p:ph type="sldNum" sz="quarter" idx="5"/>
          </p:nvPr>
        </p:nvSpPr>
        <p:spPr/>
        <p:txBody>
          <a:bodyPr/>
          <a:lstStyle/>
          <a:p>
            <a:fld id="{FB60B253-91B2-42EF-902E-7B0EDCDE84FA}" type="slidenum">
              <a:rPr lang="en-US" smtClean="0"/>
              <a:t>4</a:t>
            </a:fld>
            <a:endParaRPr lang="en-US"/>
          </a:p>
        </p:txBody>
      </p:sp>
    </p:spTree>
    <p:extLst>
      <p:ext uri="{BB962C8B-B14F-4D97-AF65-F5344CB8AC3E}">
        <p14:creationId xmlns:p14="http://schemas.microsoft.com/office/powerpoint/2010/main" val="37692035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Pipes allow processes to pass output from one command to another </a:t>
            </a:r>
            <a:r>
              <a:rPr lang="en-US" b="1" dirty="0"/>
              <a:t>without using external devices</a:t>
            </a:r>
            <a:r>
              <a:rPr lang="en-US" dirty="0"/>
              <a:t> like screens or keyboards.</a:t>
            </a:r>
            <a:br>
              <a:rPr lang="en-US" dirty="0"/>
            </a:br>
            <a:r>
              <a:rPr lang="en-US" dirty="0"/>
              <a:t>They act as a </a:t>
            </a:r>
            <a:r>
              <a:rPr lang="en-US" b="1" dirty="0"/>
              <a:t>temporary software connection</a:t>
            </a:r>
            <a:r>
              <a:rPr lang="en-US" dirty="0"/>
              <a:t>, using </a:t>
            </a:r>
            <a:r>
              <a:rPr lang="en-US" b="1" dirty="0"/>
              <a:t>memory</a:t>
            </a:r>
            <a:r>
              <a:rPr lang="en-US" dirty="0"/>
              <a:t> to hold the data until the receiving process is ready to read it.</a:t>
            </a:r>
            <a:br>
              <a:rPr lang="en-US" dirty="0"/>
            </a:br>
            <a:r>
              <a:rPr lang="en-US" dirty="0"/>
              <a:t>The data flows in </a:t>
            </a:r>
            <a:r>
              <a:rPr lang="en-US" b="1" dirty="0"/>
              <a:t>one direction only</a:t>
            </a:r>
            <a:r>
              <a:rPr lang="en-US" dirty="0"/>
              <a:t>.</a:t>
            </a:r>
          </a:p>
          <a:p>
            <a:endParaRPr lang="en-US" dirty="0"/>
          </a:p>
          <a:p>
            <a:r>
              <a:rPr lang="en-US" dirty="0"/>
              <a:t>RO</a:t>
            </a:r>
          </a:p>
          <a:p>
            <a:r>
              <a:rPr lang="en-US" dirty="0"/>
              <a:t>Pipe-urile permit ca </a:t>
            </a:r>
            <a:r>
              <a:rPr lang="en-US" dirty="0" err="1"/>
              <a:t>ieșirea</a:t>
            </a:r>
            <a:r>
              <a:rPr lang="en-US" dirty="0"/>
              <a:t> </a:t>
            </a:r>
            <a:r>
              <a:rPr lang="en-US" dirty="0" err="1"/>
              <a:t>unui</a:t>
            </a:r>
            <a:r>
              <a:rPr lang="en-US" dirty="0"/>
              <a:t> </a:t>
            </a:r>
            <a:r>
              <a:rPr lang="en-US" dirty="0" err="1"/>
              <a:t>proces</a:t>
            </a:r>
            <a:r>
              <a:rPr lang="en-US" dirty="0"/>
              <a:t> </a:t>
            </a:r>
            <a:r>
              <a:rPr lang="en-US" dirty="0" err="1"/>
              <a:t>să</a:t>
            </a:r>
            <a:r>
              <a:rPr lang="en-US" dirty="0"/>
              <a:t> fie </a:t>
            </a:r>
            <a:r>
              <a:rPr lang="en-US" dirty="0" err="1"/>
              <a:t>transmisă</a:t>
            </a:r>
            <a:r>
              <a:rPr lang="en-US" dirty="0"/>
              <a:t> </a:t>
            </a:r>
            <a:r>
              <a:rPr lang="en-US" dirty="0" err="1"/>
              <a:t>altuia</a:t>
            </a:r>
            <a:r>
              <a:rPr lang="en-US" dirty="0"/>
              <a:t> </a:t>
            </a:r>
            <a:r>
              <a:rPr lang="en-US" b="1" dirty="0" err="1"/>
              <a:t>fără</a:t>
            </a:r>
            <a:r>
              <a:rPr lang="en-US" b="1" dirty="0"/>
              <a:t> a </a:t>
            </a:r>
            <a:r>
              <a:rPr lang="en-US" b="1" dirty="0" err="1"/>
              <a:t>folosi</a:t>
            </a:r>
            <a:r>
              <a:rPr lang="en-US" b="1" dirty="0"/>
              <a:t> </a:t>
            </a:r>
            <a:r>
              <a:rPr lang="en-US" b="1" dirty="0" err="1"/>
              <a:t>dispozitive</a:t>
            </a:r>
            <a:r>
              <a:rPr lang="en-US" b="1" dirty="0"/>
              <a:t> externe</a:t>
            </a:r>
            <a:r>
              <a:rPr lang="en-US" dirty="0"/>
              <a:t> precum </a:t>
            </a:r>
            <a:r>
              <a:rPr lang="en-US" dirty="0" err="1"/>
              <a:t>ecranul</a:t>
            </a:r>
            <a:r>
              <a:rPr lang="en-US" dirty="0"/>
              <a:t> </a:t>
            </a:r>
            <a:r>
              <a:rPr lang="en-US" dirty="0" err="1"/>
              <a:t>sau</a:t>
            </a:r>
            <a:r>
              <a:rPr lang="en-US" dirty="0"/>
              <a:t> </a:t>
            </a:r>
            <a:r>
              <a:rPr lang="en-US" dirty="0" err="1"/>
              <a:t>tastatura</a:t>
            </a:r>
            <a:r>
              <a:rPr lang="en-US" dirty="0"/>
              <a:t>.</a:t>
            </a:r>
            <a:br>
              <a:rPr lang="en-US" dirty="0"/>
            </a:br>
            <a:r>
              <a:rPr lang="en-US" dirty="0"/>
              <a:t>Ele </a:t>
            </a:r>
            <a:r>
              <a:rPr lang="en-US" dirty="0" err="1"/>
              <a:t>acționează</a:t>
            </a:r>
            <a:r>
              <a:rPr lang="en-US" dirty="0"/>
              <a:t> ca o </a:t>
            </a:r>
            <a:r>
              <a:rPr lang="en-US" b="1" dirty="0" err="1"/>
              <a:t>conexiune</a:t>
            </a:r>
            <a:r>
              <a:rPr lang="en-US" b="1" dirty="0"/>
              <a:t> software </a:t>
            </a:r>
            <a:r>
              <a:rPr lang="en-US" b="1" dirty="0" err="1"/>
              <a:t>temporară</a:t>
            </a:r>
            <a:r>
              <a:rPr lang="en-US" dirty="0"/>
              <a:t>, </a:t>
            </a:r>
            <a:r>
              <a:rPr lang="en-US" dirty="0" err="1"/>
              <a:t>folosind</a:t>
            </a:r>
            <a:r>
              <a:rPr lang="en-US" dirty="0"/>
              <a:t> </a:t>
            </a:r>
            <a:r>
              <a:rPr lang="en-US" b="1" dirty="0" err="1"/>
              <a:t>memoria</a:t>
            </a:r>
            <a:r>
              <a:rPr lang="en-US" dirty="0"/>
              <a:t> </a:t>
            </a:r>
            <a:r>
              <a:rPr lang="en-US" dirty="0" err="1"/>
              <a:t>pentru</a:t>
            </a:r>
            <a:r>
              <a:rPr lang="en-US" dirty="0"/>
              <a:t> a </a:t>
            </a:r>
            <a:r>
              <a:rPr lang="en-US" dirty="0" err="1"/>
              <a:t>stoca</a:t>
            </a:r>
            <a:r>
              <a:rPr lang="en-US" dirty="0"/>
              <a:t> </a:t>
            </a:r>
            <a:r>
              <a:rPr lang="en-US" dirty="0" err="1"/>
              <a:t>datele</a:t>
            </a:r>
            <a:r>
              <a:rPr lang="en-US" dirty="0"/>
              <a:t> </a:t>
            </a:r>
            <a:r>
              <a:rPr lang="en-US" dirty="0" err="1"/>
              <a:t>până</a:t>
            </a:r>
            <a:r>
              <a:rPr lang="en-US" dirty="0"/>
              <a:t> </a:t>
            </a:r>
            <a:r>
              <a:rPr lang="en-US" dirty="0" err="1"/>
              <a:t>când</a:t>
            </a:r>
            <a:r>
              <a:rPr lang="en-US" dirty="0"/>
              <a:t> </a:t>
            </a:r>
            <a:r>
              <a:rPr lang="en-US" dirty="0" err="1"/>
              <a:t>procesul</a:t>
            </a:r>
            <a:r>
              <a:rPr lang="en-US" dirty="0"/>
              <a:t> receptor </a:t>
            </a:r>
            <a:r>
              <a:rPr lang="en-US" dirty="0" err="1"/>
              <a:t>este</a:t>
            </a:r>
            <a:r>
              <a:rPr lang="en-US" dirty="0"/>
              <a:t> </a:t>
            </a:r>
            <a:r>
              <a:rPr lang="en-US" dirty="0" err="1"/>
              <a:t>gata</a:t>
            </a:r>
            <a:r>
              <a:rPr lang="en-US" dirty="0"/>
              <a:t> </a:t>
            </a:r>
            <a:r>
              <a:rPr lang="en-US" dirty="0" err="1"/>
              <a:t>să</a:t>
            </a:r>
            <a:r>
              <a:rPr lang="en-US" dirty="0"/>
              <a:t> le </a:t>
            </a:r>
            <a:r>
              <a:rPr lang="en-US" dirty="0" err="1"/>
              <a:t>citească</a:t>
            </a:r>
            <a:r>
              <a:rPr lang="en-US" dirty="0"/>
              <a:t>.</a:t>
            </a:r>
            <a:br>
              <a:rPr lang="en-US" dirty="0"/>
            </a:br>
            <a:r>
              <a:rPr lang="en-US" dirty="0" err="1"/>
              <a:t>Datele</a:t>
            </a:r>
            <a:r>
              <a:rPr lang="en-US" dirty="0"/>
              <a:t> </a:t>
            </a:r>
            <a:r>
              <a:rPr lang="en-US" dirty="0" err="1"/>
              <a:t>circulă</a:t>
            </a:r>
            <a:r>
              <a:rPr lang="en-US" dirty="0"/>
              <a:t> </a:t>
            </a:r>
            <a:r>
              <a:rPr lang="en-US" dirty="0" err="1"/>
              <a:t>într</a:t>
            </a:r>
            <a:r>
              <a:rPr lang="en-US" dirty="0"/>
              <a:t>-o </a:t>
            </a:r>
            <a:r>
              <a:rPr lang="en-US" b="1" dirty="0" err="1"/>
              <a:t>singură</a:t>
            </a:r>
            <a:r>
              <a:rPr lang="en-US" b="1" dirty="0"/>
              <a:t> </a:t>
            </a:r>
            <a:r>
              <a:rPr lang="en-US" b="1" dirty="0" err="1"/>
              <a:t>direcție</a:t>
            </a:r>
            <a:r>
              <a:rPr lang="en-US" dirty="0"/>
              <a:t>.</a:t>
            </a:r>
          </a:p>
        </p:txBody>
      </p:sp>
      <p:sp>
        <p:nvSpPr>
          <p:cNvPr id="4" name="Slide Number Placeholder 3"/>
          <p:cNvSpPr>
            <a:spLocks noGrp="1"/>
          </p:cNvSpPr>
          <p:nvPr>
            <p:ph type="sldNum" sz="quarter" idx="5"/>
          </p:nvPr>
        </p:nvSpPr>
        <p:spPr/>
        <p:txBody>
          <a:bodyPr/>
          <a:lstStyle/>
          <a:p>
            <a:fld id="{FB60B253-91B2-42EF-902E-7B0EDCDE84FA}" type="slidenum">
              <a:rPr lang="en-US" smtClean="0"/>
              <a:t>5</a:t>
            </a:fld>
            <a:endParaRPr lang="en-US"/>
          </a:p>
        </p:txBody>
      </p:sp>
    </p:spTree>
    <p:extLst>
      <p:ext uri="{BB962C8B-B14F-4D97-AF65-F5344CB8AC3E}">
        <p14:creationId xmlns:p14="http://schemas.microsoft.com/office/powerpoint/2010/main" val="3912148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B4AFB6"/>
                </a:solidFill>
                <a:effectLst/>
                <a:latin typeface="Roboto"/>
              </a:rPr>
              <a:t>So, imagine a pipe is a sort of file, stored outside of the file system, that has no name or any other particular attribute. But we can handle it like a file thanks to its </a:t>
            </a:r>
            <a:r>
              <a:rPr lang="en-US" b="1" i="0" dirty="0">
                <a:solidFill>
                  <a:srgbClr val="B4AFB6"/>
                </a:solidFill>
                <a:effectLst/>
                <a:latin typeface="Roboto"/>
              </a:rPr>
              <a:t>two file descriptors</a:t>
            </a:r>
            <a:r>
              <a:rPr lang="en-US" b="0" i="0" dirty="0">
                <a:solidFill>
                  <a:srgbClr val="B4AFB6"/>
                </a:solidFill>
                <a:effectLst/>
                <a:latin typeface="Roboto"/>
              </a:rPr>
              <a:t>. In a nutshell, a file descriptor (fd for short) is a positive integer, a file index in a data structure containing information about all of the open files in the system. So when we create a pipe, we get two file descriptors pointing to it, one opened in read only mode and the other in write only mode.</a:t>
            </a:r>
          </a:p>
          <a:p>
            <a:pPr algn="l"/>
            <a:r>
              <a:rPr lang="en-US" b="0" i="0" dirty="0">
                <a:solidFill>
                  <a:srgbClr val="B4AFB6"/>
                </a:solidFill>
                <a:effectLst/>
                <a:latin typeface="Roboto"/>
              </a:rPr>
              <a:t>As its only parameter, pipe takes an array of two integers where the two file descriptors should be stored. Of course, these file descriptors represent as I just said, the pipe’s two ends:</a:t>
            </a:r>
          </a:p>
          <a:p>
            <a:pPr algn="l">
              <a:buFont typeface="Arial" panose="020B0604020202020204" pitchFamily="34" charset="0"/>
              <a:buChar char="•"/>
            </a:pPr>
            <a:r>
              <a:rPr lang="en-US" b="0" i="0" dirty="0">
                <a:solidFill>
                  <a:srgbClr val="B4AFB6"/>
                </a:solidFill>
                <a:effectLst/>
                <a:latin typeface="Roboto"/>
              </a:rPr>
              <a:t>pipefd[0]: the </a:t>
            </a:r>
            <a:r>
              <a:rPr lang="en-US" b="1" i="0" dirty="0">
                <a:solidFill>
                  <a:srgbClr val="B4AFB6"/>
                </a:solidFill>
                <a:effectLst/>
                <a:latin typeface="Roboto"/>
              </a:rPr>
              <a:t>read</a:t>
            </a:r>
            <a:r>
              <a:rPr lang="en-US" b="0" i="0" dirty="0">
                <a:solidFill>
                  <a:srgbClr val="B4AFB6"/>
                </a:solidFill>
                <a:effectLst/>
                <a:latin typeface="Roboto"/>
              </a:rPr>
              <a:t> end</a:t>
            </a:r>
          </a:p>
          <a:p>
            <a:pPr algn="l">
              <a:buFont typeface="Arial" panose="020B0604020202020204" pitchFamily="34" charset="0"/>
              <a:buChar char="•"/>
            </a:pPr>
            <a:r>
              <a:rPr lang="en-US" b="0" i="0" dirty="0">
                <a:solidFill>
                  <a:srgbClr val="B4AFB6"/>
                </a:solidFill>
                <a:effectLst/>
                <a:latin typeface="Roboto"/>
              </a:rPr>
              <a:t>pipefd[1]: the </a:t>
            </a:r>
            <a:r>
              <a:rPr lang="en-US" b="1" i="0" dirty="0">
                <a:solidFill>
                  <a:srgbClr val="B4AFB6"/>
                </a:solidFill>
                <a:effectLst/>
                <a:latin typeface="Roboto"/>
              </a:rPr>
              <a:t>write</a:t>
            </a:r>
            <a:r>
              <a:rPr lang="en-US" b="0" i="0" dirty="0">
                <a:solidFill>
                  <a:srgbClr val="B4AFB6"/>
                </a:solidFill>
                <a:effectLst/>
                <a:latin typeface="Roboto"/>
              </a:rPr>
              <a:t> end</a:t>
            </a:r>
            <a:endParaRPr lang="en-US" dirty="0"/>
          </a:p>
          <a:p>
            <a:endParaRPr lang="en-US" dirty="0"/>
          </a:p>
          <a:p>
            <a:r>
              <a:rPr lang="en-US" dirty="0"/>
              <a:t>RO</a:t>
            </a:r>
          </a:p>
          <a:p>
            <a:r>
              <a:rPr lang="en-US" dirty="0" err="1"/>
              <a:t>Așadar</a:t>
            </a:r>
            <a:r>
              <a:rPr lang="en-US" dirty="0"/>
              <a:t>, </a:t>
            </a:r>
            <a:r>
              <a:rPr lang="en-US" dirty="0" err="1"/>
              <a:t>imaginează-ți</a:t>
            </a:r>
            <a:r>
              <a:rPr lang="en-US" dirty="0"/>
              <a:t> </a:t>
            </a:r>
            <a:r>
              <a:rPr lang="en-US" dirty="0" err="1"/>
              <a:t>că</a:t>
            </a:r>
            <a:r>
              <a:rPr lang="en-US" dirty="0"/>
              <a:t> un </a:t>
            </a:r>
            <a:r>
              <a:rPr lang="en-US" b="1" dirty="0"/>
              <a:t>pipe</a:t>
            </a:r>
            <a:r>
              <a:rPr lang="en-US" dirty="0"/>
              <a:t> </a:t>
            </a:r>
            <a:r>
              <a:rPr lang="en-US" dirty="0" err="1"/>
              <a:t>este</a:t>
            </a:r>
            <a:r>
              <a:rPr lang="en-US" dirty="0"/>
              <a:t> un </a:t>
            </a:r>
            <a:r>
              <a:rPr lang="en-US" dirty="0" err="1"/>
              <a:t>fel</a:t>
            </a:r>
            <a:r>
              <a:rPr lang="en-US" dirty="0"/>
              <a:t> de </a:t>
            </a:r>
            <a:r>
              <a:rPr lang="en-US" dirty="0" err="1"/>
              <a:t>fișier</a:t>
            </a:r>
            <a:r>
              <a:rPr lang="en-US" dirty="0"/>
              <a:t>, </a:t>
            </a:r>
            <a:r>
              <a:rPr lang="en-US" dirty="0" err="1"/>
              <a:t>stocat</a:t>
            </a:r>
            <a:r>
              <a:rPr lang="en-US" dirty="0"/>
              <a:t> </a:t>
            </a:r>
            <a:r>
              <a:rPr lang="en-US" dirty="0" err="1"/>
              <a:t>în</a:t>
            </a:r>
            <a:r>
              <a:rPr lang="en-US" dirty="0"/>
              <a:t> afara </a:t>
            </a:r>
            <a:r>
              <a:rPr lang="en-US" dirty="0" err="1"/>
              <a:t>sistemului</a:t>
            </a:r>
            <a:r>
              <a:rPr lang="en-US" dirty="0"/>
              <a:t> de </a:t>
            </a:r>
            <a:r>
              <a:rPr lang="en-US" dirty="0" err="1"/>
              <a:t>fișiere</a:t>
            </a:r>
            <a:r>
              <a:rPr lang="en-US" dirty="0"/>
              <a:t>, care </a:t>
            </a:r>
            <a:r>
              <a:rPr lang="en-US" b="1" dirty="0"/>
              <a:t>nu are </a:t>
            </a:r>
            <a:r>
              <a:rPr lang="en-US" b="1" dirty="0" err="1"/>
              <a:t>nume</a:t>
            </a:r>
            <a:r>
              <a:rPr lang="en-US" dirty="0"/>
              <a:t> </a:t>
            </a:r>
            <a:r>
              <a:rPr lang="en-US" dirty="0" err="1"/>
              <a:t>și</a:t>
            </a:r>
            <a:r>
              <a:rPr lang="en-US" dirty="0"/>
              <a:t> </a:t>
            </a:r>
            <a:r>
              <a:rPr lang="en-US" dirty="0" err="1"/>
              <a:t>nici</a:t>
            </a:r>
            <a:r>
              <a:rPr lang="en-US" dirty="0"/>
              <a:t> </a:t>
            </a:r>
            <a:r>
              <a:rPr lang="en-US" dirty="0" err="1"/>
              <a:t>alte</a:t>
            </a:r>
            <a:r>
              <a:rPr lang="en-US" dirty="0"/>
              <a:t> </a:t>
            </a:r>
            <a:r>
              <a:rPr lang="en-US" dirty="0" err="1"/>
              <a:t>atribute</a:t>
            </a:r>
            <a:r>
              <a:rPr lang="en-US" dirty="0"/>
              <a:t> </a:t>
            </a:r>
            <a:r>
              <a:rPr lang="en-US" dirty="0" err="1"/>
              <a:t>specifice</a:t>
            </a:r>
            <a:r>
              <a:rPr lang="en-US" dirty="0"/>
              <a:t>.</a:t>
            </a:r>
            <a:br>
              <a:rPr lang="en-US" dirty="0"/>
            </a:br>
            <a:r>
              <a:rPr lang="en-US" dirty="0" err="1"/>
              <a:t>Totuși</a:t>
            </a:r>
            <a:r>
              <a:rPr lang="en-US" dirty="0"/>
              <a:t>, </a:t>
            </a:r>
            <a:r>
              <a:rPr lang="en-US" dirty="0" err="1"/>
              <a:t>îl</a:t>
            </a:r>
            <a:r>
              <a:rPr lang="en-US" dirty="0"/>
              <a:t> </a:t>
            </a:r>
            <a:r>
              <a:rPr lang="en-US" dirty="0" err="1"/>
              <a:t>putem</a:t>
            </a:r>
            <a:r>
              <a:rPr lang="en-US" dirty="0"/>
              <a:t> </a:t>
            </a:r>
            <a:r>
              <a:rPr lang="en-US" dirty="0" err="1"/>
              <a:t>trata</a:t>
            </a:r>
            <a:r>
              <a:rPr lang="en-US" dirty="0"/>
              <a:t> ca pe un </a:t>
            </a:r>
            <a:r>
              <a:rPr lang="en-US" dirty="0" err="1"/>
              <a:t>fișier</a:t>
            </a:r>
            <a:r>
              <a:rPr lang="en-US" dirty="0"/>
              <a:t> </a:t>
            </a:r>
            <a:r>
              <a:rPr lang="en-US" dirty="0" err="1"/>
              <a:t>datorită</a:t>
            </a:r>
            <a:r>
              <a:rPr lang="en-US" dirty="0"/>
              <a:t> </a:t>
            </a:r>
            <a:r>
              <a:rPr lang="en-US" dirty="0" err="1"/>
              <a:t>celor</a:t>
            </a:r>
            <a:r>
              <a:rPr lang="en-US" dirty="0"/>
              <a:t> </a:t>
            </a:r>
            <a:r>
              <a:rPr lang="en-US" b="1" dirty="0" err="1"/>
              <a:t>doi</a:t>
            </a:r>
            <a:r>
              <a:rPr lang="en-US" b="1" dirty="0"/>
              <a:t> </a:t>
            </a:r>
            <a:r>
              <a:rPr lang="en-US" b="1" dirty="0" err="1"/>
              <a:t>descriptori</a:t>
            </a:r>
            <a:r>
              <a:rPr lang="en-US" b="1" dirty="0"/>
              <a:t> de </a:t>
            </a:r>
            <a:r>
              <a:rPr lang="en-US" b="1" dirty="0" err="1"/>
              <a:t>fișier</a:t>
            </a:r>
            <a:r>
              <a:rPr lang="en-US" dirty="0"/>
              <a:t> ai </a:t>
            </a:r>
            <a:r>
              <a:rPr lang="en-US" dirty="0" err="1"/>
              <a:t>săi</a:t>
            </a:r>
            <a:r>
              <a:rPr lang="en-US" dirty="0"/>
              <a:t>.</a:t>
            </a:r>
          </a:p>
          <a:p>
            <a:r>
              <a:rPr lang="en-US" dirty="0"/>
              <a:t>Pe </a:t>
            </a:r>
            <a:r>
              <a:rPr lang="en-US" dirty="0" err="1"/>
              <a:t>scurt</a:t>
            </a:r>
            <a:r>
              <a:rPr lang="en-US" dirty="0"/>
              <a:t>, un </a:t>
            </a:r>
            <a:r>
              <a:rPr lang="en-US" b="1" dirty="0"/>
              <a:t>descriptor de </a:t>
            </a:r>
            <a:r>
              <a:rPr lang="en-US" b="1" dirty="0" err="1"/>
              <a:t>fișier</a:t>
            </a:r>
            <a:r>
              <a:rPr lang="en-US" dirty="0"/>
              <a:t> (</a:t>
            </a:r>
            <a:r>
              <a:rPr lang="en-US" dirty="0" err="1"/>
              <a:t>sau</a:t>
            </a:r>
            <a:r>
              <a:rPr lang="en-US" dirty="0"/>
              <a:t> </a:t>
            </a:r>
            <a:r>
              <a:rPr lang="en-US" b="1" dirty="0"/>
              <a:t>fd</a:t>
            </a:r>
            <a:r>
              <a:rPr lang="en-US" dirty="0"/>
              <a:t>) </a:t>
            </a:r>
            <a:r>
              <a:rPr lang="en-US" dirty="0" err="1"/>
              <a:t>este</a:t>
            </a:r>
            <a:r>
              <a:rPr lang="en-US" dirty="0"/>
              <a:t> un </a:t>
            </a:r>
            <a:r>
              <a:rPr lang="en-US" b="1" dirty="0" err="1"/>
              <a:t>număr</a:t>
            </a:r>
            <a:r>
              <a:rPr lang="en-US" b="1" dirty="0"/>
              <a:t> </a:t>
            </a:r>
            <a:r>
              <a:rPr lang="en-US" b="1" dirty="0" err="1"/>
              <a:t>întreg</a:t>
            </a:r>
            <a:r>
              <a:rPr lang="en-US" b="1" dirty="0"/>
              <a:t> </a:t>
            </a:r>
            <a:r>
              <a:rPr lang="en-US" b="1" dirty="0" err="1"/>
              <a:t>pozitiv</a:t>
            </a:r>
            <a:r>
              <a:rPr lang="en-US" dirty="0"/>
              <a:t>, un </a:t>
            </a:r>
            <a:r>
              <a:rPr lang="en-US" dirty="0" err="1"/>
              <a:t>fel</a:t>
            </a:r>
            <a:r>
              <a:rPr lang="en-US" dirty="0"/>
              <a:t> de index </a:t>
            </a:r>
            <a:r>
              <a:rPr lang="en-US" dirty="0" err="1"/>
              <a:t>într</a:t>
            </a:r>
            <a:r>
              <a:rPr lang="en-US" dirty="0"/>
              <a:t>-o </a:t>
            </a:r>
            <a:r>
              <a:rPr lang="en-US" dirty="0" err="1"/>
              <a:t>structură</a:t>
            </a:r>
            <a:r>
              <a:rPr lang="en-US" dirty="0"/>
              <a:t> de date care </a:t>
            </a:r>
            <a:r>
              <a:rPr lang="en-US" dirty="0" err="1"/>
              <a:t>conține</a:t>
            </a:r>
            <a:r>
              <a:rPr lang="en-US" dirty="0"/>
              <a:t> </a:t>
            </a:r>
            <a:r>
              <a:rPr lang="en-US" dirty="0" err="1"/>
              <a:t>informații</a:t>
            </a:r>
            <a:r>
              <a:rPr lang="en-US" dirty="0"/>
              <a:t> </a:t>
            </a:r>
            <a:r>
              <a:rPr lang="en-US" dirty="0" err="1"/>
              <a:t>despre</a:t>
            </a:r>
            <a:r>
              <a:rPr lang="en-US" dirty="0"/>
              <a:t> </a:t>
            </a:r>
            <a:r>
              <a:rPr lang="en-US" dirty="0" err="1"/>
              <a:t>toate</a:t>
            </a:r>
            <a:r>
              <a:rPr lang="en-US" dirty="0"/>
              <a:t> </a:t>
            </a:r>
            <a:r>
              <a:rPr lang="en-US" dirty="0" err="1"/>
              <a:t>fișierele</a:t>
            </a:r>
            <a:r>
              <a:rPr lang="en-US" dirty="0"/>
              <a:t> </a:t>
            </a:r>
            <a:r>
              <a:rPr lang="en-US" dirty="0" err="1"/>
              <a:t>deschise</a:t>
            </a:r>
            <a:r>
              <a:rPr lang="en-US" dirty="0"/>
              <a:t> din </a:t>
            </a:r>
            <a:r>
              <a:rPr lang="en-US" dirty="0" err="1"/>
              <a:t>sistem</a:t>
            </a:r>
            <a:r>
              <a:rPr lang="en-US" dirty="0"/>
              <a:t>.</a:t>
            </a:r>
            <a:br>
              <a:rPr lang="en-US" dirty="0"/>
            </a:br>
            <a:r>
              <a:rPr lang="en-US" dirty="0" err="1"/>
              <a:t>Astfel</a:t>
            </a:r>
            <a:r>
              <a:rPr lang="en-US" dirty="0"/>
              <a:t>, </a:t>
            </a:r>
            <a:r>
              <a:rPr lang="en-US" dirty="0" err="1"/>
              <a:t>când</a:t>
            </a:r>
            <a:r>
              <a:rPr lang="en-US" dirty="0"/>
              <a:t> </a:t>
            </a:r>
            <a:r>
              <a:rPr lang="en-US" dirty="0" err="1"/>
              <a:t>creăm</a:t>
            </a:r>
            <a:r>
              <a:rPr lang="en-US" dirty="0"/>
              <a:t> un pipe, </a:t>
            </a:r>
            <a:r>
              <a:rPr lang="en-US" dirty="0" err="1"/>
              <a:t>obținem</a:t>
            </a:r>
            <a:r>
              <a:rPr lang="en-US" dirty="0"/>
              <a:t> </a:t>
            </a:r>
            <a:r>
              <a:rPr lang="en-US" b="1" dirty="0" err="1"/>
              <a:t>doi</a:t>
            </a:r>
            <a:r>
              <a:rPr lang="en-US" b="1" dirty="0"/>
              <a:t> </a:t>
            </a:r>
            <a:r>
              <a:rPr lang="en-US" b="1" dirty="0" err="1"/>
              <a:t>descriptori</a:t>
            </a:r>
            <a:r>
              <a:rPr lang="en-US" b="1" dirty="0"/>
              <a:t> de </a:t>
            </a:r>
            <a:r>
              <a:rPr lang="en-US" b="1" dirty="0" err="1"/>
              <a:t>fișier</a:t>
            </a:r>
            <a:r>
              <a:rPr lang="en-US" dirty="0"/>
              <a:t> care </a:t>
            </a:r>
            <a:r>
              <a:rPr lang="en-US" dirty="0" err="1"/>
              <a:t>îl</a:t>
            </a:r>
            <a:r>
              <a:rPr lang="en-US" dirty="0"/>
              <a:t> </a:t>
            </a:r>
            <a:r>
              <a:rPr lang="en-US" dirty="0" err="1"/>
              <a:t>indică</a:t>
            </a:r>
            <a:r>
              <a:rPr lang="en-US" dirty="0"/>
              <a:t>:</a:t>
            </a:r>
          </a:p>
          <a:p>
            <a:pPr>
              <a:buFont typeface="Arial" panose="020B0604020202020204" pitchFamily="34" charset="0"/>
              <a:buChar char="•"/>
            </a:pPr>
            <a:r>
              <a:rPr lang="en-US" dirty="0" err="1"/>
              <a:t>unul</a:t>
            </a:r>
            <a:r>
              <a:rPr lang="en-US" dirty="0"/>
              <a:t> </a:t>
            </a:r>
            <a:r>
              <a:rPr lang="en-US" dirty="0" err="1"/>
              <a:t>deschis</a:t>
            </a:r>
            <a:r>
              <a:rPr lang="en-US" dirty="0"/>
              <a:t> </a:t>
            </a:r>
            <a:r>
              <a:rPr lang="en-US" dirty="0" err="1"/>
              <a:t>în</a:t>
            </a:r>
            <a:r>
              <a:rPr lang="en-US" dirty="0"/>
              <a:t> </a:t>
            </a:r>
            <a:r>
              <a:rPr lang="en-US" b="1" dirty="0"/>
              <a:t>mod </a:t>
            </a:r>
            <a:r>
              <a:rPr lang="en-US" b="1" dirty="0" err="1"/>
              <a:t>citire</a:t>
            </a:r>
            <a:r>
              <a:rPr lang="en-US" dirty="0"/>
              <a:t>,</a:t>
            </a:r>
          </a:p>
          <a:p>
            <a:pPr>
              <a:buFont typeface="Arial" panose="020B0604020202020204" pitchFamily="34" charset="0"/>
              <a:buChar char="•"/>
            </a:pPr>
            <a:r>
              <a:rPr lang="en-US" dirty="0" err="1"/>
              <a:t>celălalt</a:t>
            </a:r>
            <a:r>
              <a:rPr lang="en-US" dirty="0"/>
              <a:t> </a:t>
            </a:r>
            <a:r>
              <a:rPr lang="en-US" dirty="0" err="1"/>
              <a:t>în</a:t>
            </a:r>
            <a:r>
              <a:rPr lang="en-US" dirty="0"/>
              <a:t> </a:t>
            </a:r>
            <a:r>
              <a:rPr lang="en-US" b="1" dirty="0"/>
              <a:t>mod </a:t>
            </a:r>
            <a:r>
              <a:rPr lang="en-US" b="1" dirty="0" err="1"/>
              <a:t>scriere</a:t>
            </a:r>
            <a:r>
              <a:rPr lang="en-US" dirty="0"/>
              <a:t>.</a:t>
            </a:r>
          </a:p>
          <a:p>
            <a:r>
              <a:rPr lang="en-US" dirty="0" err="1"/>
              <a:t>Funcția</a:t>
            </a:r>
            <a:r>
              <a:rPr lang="en-US" dirty="0"/>
              <a:t> pipe </a:t>
            </a:r>
            <a:r>
              <a:rPr lang="en-US" dirty="0" err="1"/>
              <a:t>primește</a:t>
            </a:r>
            <a:r>
              <a:rPr lang="en-US" dirty="0"/>
              <a:t> ca </a:t>
            </a:r>
            <a:r>
              <a:rPr lang="en-US" b="1" dirty="0" err="1"/>
              <a:t>parametru</a:t>
            </a:r>
            <a:r>
              <a:rPr lang="en-US" b="1" dirty="0"/>
              <a:t> </a:t>
            </a:r>
            <a:r>
              <a:rPr lang="en-US" b="1" dirty="0" err="1"/>
              <a:t>unică</a:t>
            </a:r>
            <a:r>
              <a:rPr lang="en-US" dirty="0"/>
              <a:t> un </a:t>
            </a:r>
            <a:r>
              <a:rPr lang="en-US" b="1" dirty="0"/>
              <a:t>array de </a:t>
            </a:r>
            <a:r>
              <a:rPr lang="en-US" b="1" dirty="0" err="1"/>
              <a:t>două</a:t>
            </a:r>
            <a:r>
              <a:rPr lang="en-US" b="1" dirty="0"/>
              <a:t> </a:t>
            </a:r>
            <a:r>
              <a:rPr lang="en-US" b="1" dirty="0" err="1"/>
              <a:t>numere</a:t>
            </a:r>
            <a:r>
              <a:rPr lang="en-US" b="1" dirty="0"/>
              <a:t> </a:t>
            </a:r>
            <a:r>
              <a:rPr lang="en-US" b="1" dirty="0" err="1"/>
              <a:t>întregi</a:t>
            </a:r>
            <a:r>
              <a:rPr lang="en-US" dirty="0"/>
              <a:t>, </a:t>
            </a:r>
            <a:r>
              <a:rPr lang="en-US" dirty="0" err="1"/>
              <a:t>unde</a:t>
            </a:r>
            <a:r>
              <a:rPr lang="en-US" dirty="0"/>
              <a:t> </a:t>
            </a:r>
            <a:r>
              <a:rPr lang="en-US" dirty="0" err="1"/>
              <a:t>vor</a:t>
            </a:r>
            <a:r>
              <a:rPr lang="en-US" dirty="0"/>
              <a:t> fi </a:t>
            </a:r>
            <a:r>
              <a:rPr lang="en-US" dirty="0" err="1"/>
              <a:t>stocați</a:t>
            </a:r>
            <a:r>
              <a:rPr lang="en-US" dirty="0"/>
              <a:t> </a:t>
            </a:r>
            <a:r>
              <a:rPr lang="en-US" dirty="0" err="1"/>
              <a:t>cei</a:t>
            </a:r>
            <a:r>
              <a:rPr lang="en-US" dirty="0"/>
              <a:t> </a:t>
            </a:r>
            <a:r>
              <a:rPr lang="en-US" dirty="0" err="1"/>
              <a:t>doi</a:t>
            </a:r>
            <a:r>
              <a:rPr lang="en-US" dirty="0"/>
              <a:t> </a:t>
            </a:r>
            <a:r>
              <a:rPr lang="en-US" dirty="0" err="1"/>
              <a:t>descriptori</a:t>
            </a:r>
            <a:r>
              <a:rPr lang="en-US" dirty="0"/>
              <a:t> de </a:t>
            </a:r>
            <a:r>
              <a:rPr lang="en-US" dirty="0" err="1"/>
              <a:t>fișier</a:t>
            </a:r>
            <a:r>
              <a:rPr lang="en-US" dirty="0"/>
              <a:t>.</a:t>
            </a:r>
          </a:p>
          <a:p>
            <a:r>
              <a:rPr lang="en-US" dirty="0" err="1"/>
              <a:t>Acești</a:t>
            </a:r>
            <a:r>
              <a:rPr lang="en-US" dirty="0"/>
              <a:t> </a:t>
            </a:r>
            <a:r>
              <a:rPr lang="en-US" dirty="0" err="1"/>
              <a:t>descriptori</a:t>
            </a:r>
            <a:r>
              <a:rPr lang="en-US" dirty="0"/>
              <a:t> </a:t>
            </a:r>
            <a:r>
              <a:rPr lang="en-US" dirty="0" err="1"/>
              <a:t>reprezintă</a:t>
            </a:r>
            <a:r>
              <a:rPr lang="en-US" dirty="0"/>
              <a:t> </a:t>
            </a:r>
            <a:r>
              <a:rPr lang="en-US" dirty="0" err="1"/>
              <a:t>cele</a:t>
            </a:r>
            <a:r>
              <a:rPr lang="en-US" dirty="0"/>
              <a:t> </a:t>
            </a:r>
            <a:r>
              <a:rPr lang="en-US" dirty="0" err="1"/>
              <a:t>două</a:t>
            </a:r>
            <a:r>
              <a:rPr lang="en-US" dirty="0"/>
              <a:t> </a:t>
            </a:r>
            <a:r>
              <a:rPr lang="en-US" dirty="0" err="1"/>
              <a:t>capete</a:t>
            </a:r>
            <a:r>
              <a:rPr lang="en-US" dirty="0"/>
              <a:t> ale pipe-</a:t>
            </a:r>
            <a:r>
              <a:rPr lang="en-US" dirty="0" err="1"/>
              <a:t>ului</a:t>
            </a:r>
            <a:r>
              <a:rPr lang="en-US" dirty="0"/>
              <a:t>:</a:t>
            </a:r>
          </a:p>
          <a:p>
            <a:pPr>
              <a:buFont typeface="Arial" panose="020B0604020202020204" pitchFamily="34" charset="0"/>
              <a:buChar char="•"/>
            </a:pPr>
            <a:r>
              <a:rPr lang="en-US" dirty="0"/>
              <a:t>pipefd[0]: </a:t>
            </a:r>
            <a:r>
              <a:rPr lang="en-US" dirty="0" err="1"/>
              <a:t>capătul</a:t>
            </a:r>
            <a:r>
              <a:rPr lang="en-US" dirty="0"/>
              <a:t> de </a:t>
            </a:r>
            <a:r>
              <a:rPr lang="en-US" b="1" dirty="0" err="1"/>
              <a:t>citire</a:t>
            </a:r>
            <a:endParaRPr lang="en-US" dirty="0"/>
          </a:p>
          <a:p>
            <a:pPr>
              <a:buFont typeface="Arial" panose="020B0604020202020204" pitchFamily="34" charset="0"/>
              <a:buChar char="•"/>
            </a:pPr>
            <a:r>
              <a:rPr lang="en-US" dirty="0"/>
              <a:t>pipefd[1]: </a:t>
            </a:r>
            <a:r>
              <a:rPr lang="en-US" dirty="0" err="1"/>
              <a:t>capătul</a:t>
            </a:r>
            <a:r>
              <a:rPr lang="en-US" dirty="0"/>
              <a:t> de </a:t>
            </a:r>
            <a:r>
              <a:rPr lang="en-US" b="1" dirty="0" err="1"/>
              <a:t>scriere</a:t>
            </a:r>
            <a:endParaRPr lang="en-US" dirty="0"/>
          </a:p>
          <a:p>
            <a:endParaRPr lang="en-US" dirty="0"/>
          </a:p>
        </p:txBody>
      </p:sp>
      <p:sp>
        <p:nvSpPr>
          <p:cNvPr id="4" name="Slide Number Placeholder 3"/>
          <p:cNvSpPr>
            <a:spLocks noGrp="1"/>
          </p:cNvSpPr>
          <p:nvPr>
            <p:ph type="sldNum" sz="quarter" idx="5"/>
          </p:nvPr>
        </p:nvSpPr>
        <p:spPr/>
        <p:txBody>
          <a:bodyPr/>
          <a:lstStyle/>
          <a:p>
            <a:fld id="{FB60B253-91B2-42EF-902E-7B0EDCDE84FA}" type="slidenum">
              <a:rPr lang="en-US" smtClean="0"/>
              <a:t>6</a:t>
            </a:fld>
            <a:endParaRPr lang="en-US"/>
          </a:p>
        </p:txBody>
      </p:sp>
    </p:spTree>
    <p:extLst>
      <p:ext uri="{BB962C8B-B14F-4D97-AF65-F5344CB8AC3E}">
        <p14:creationId xmlns:p14="http://schemas.microsoft.com/office/powerpoint/2010/main" val="4016951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Although both | and pipe() help with communication between processes, they are used in different layers of the system: the shell layer and the kernel layer.</a:t>
            </a:r>
          </a:p>
          <a:p>
            <a:r>
              <a:rPr lang="en-US" dirty="0"/>
              <a:t>Left box – Shell Operator | (User-Level)</a:t>
            </a:r>
          </a:p>
          <a:p>
            <a:r>
              <a:rPr lang="en-US" dirty="0"/>
              <a:t>The pipe symbol | is something we use in the terminal, like in Bash or Zsh. It connects the </a:t>
            </a:r>
            <a:r>
              <a:rPr lang="en-US" b="1" dirty="0"/>
              <a:t>output (stdout)</a:t>
            </a:r>
            <a:r>
              <a:rPr lang="en-US" dirty="0"/>
              <a:t> of one command to the </a:t>
            </a:r>
            <a:r>
              <a:rPr lang="en-US" b="1" dirty="0"/>
              <a:t>input (stdin)</a:t>
            </a:r>
            <a:r>
              <a:rPr lang="en-US" dirty="0"/>
              <a:t> of another.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pipe() is a low-level function in </a:t>
            </a:r>
            <a:r>
              <a:rPr lang="en-US" b="1" dirty="0"/>
              <a:t>C</a:t>
            </a:r>
            <a:r>
              <a:rPr lang="en-US" dirty="0"/>
              <a:t>, used to create a unidirectional communication channel between related processes — usually a parent and its child. It gives us two file descriptors: fd[0] for </a:t>
            </a:r>
            <a:r>
              <a:rPr lang="en-US" b="1" dirty="0"/>
              <a:t>reading</a:t>
            </a:r>
            <a:r>
              <a:rPr lang="en-US" dirty="0"/>
              <a:t>, and fd[1] for </a:t>
            </a:r>
            <a:r>
              <a:rPr lang="en-US" b="1" dirty="0"/>
              <a:t>writing</a:t>
            </a:r>
            <a:r>
              <a:rPr lang="en-US" dirty="0"/>
              <a:t>.</a:t>
            </a:r>
          </a:p>
          <a:p>
            <a:r>
              <a:rPr lang="en-US" dirty="0"/>
              <a:t>So in short:</a:t>
            </a:r>
          </a:p>
          <a:p>
            <a:pPr>
              <a:buFont typeface="Arial" panose="020B0604020202020204" pitchFamily="34" charset="0"/>
              <a:buChar char="•"/>
            </a:pPr>
            <a:r>
              <a:rPr lang="en-US" dirty="0"/>
              <a:t>| is easy and user-facing — it’s what we type in the terminal.</a:t>
            </a:r>
          </a:p>
          <a:p>
            <a:pPr>
              <a:buFont typeface="Arial" panose="020B0604020202020204" pitchFamily="34" charset="0"/>
              <a:buChar char="•"/>
            </a:pPr>
            <a:r>
              <a:rPr lang="en-US" dirty="0"/>
              <a:t>pipe() is the backend — it’s what the system actually uses under the hood.</a:t>
            </a:r>
          </a:p>
          <a:p>
            <a:endParaRPr lang="en-US" dirty="0"/>
          </a:p>
          <a:p>
            <a:r>
              <a:rPr lang="en-US" dirty="0"/>
              <a:t>RO</a:t>
            </a:r>
          </a:p>
          <a:p>
            <a:r>
              <a:rPr lang="en-US" b="1" dirty="0" err="1"/>
              <a:t>Operatorul</a:t>
            </a:r>
            <a:r>
              <a:rPr lang="en-US" b="1" dirty="0"/>
              <a:t> | din Shell (Nivel </a:t>
            </a:r>
            <a:r>
              <a:rPr lang="en-US" b="1" dirty="0" err="1"/>
              <a:t>Utilizator</a:t>
            </a:r>
            <a:r>
              <a:rPr lang="en-US" b="1" dirty="0"/>
              <a:t>)</a:t>
            </a:r>
            <a:endParaRPr lang="en-US" dirty="0"/>
          </a:p>
          <a:p>
            <a:pPr>
              <a:buFont typeface="Arial" panose="020B0604020202020204" pitchFamily="34" charset="0"/>
              <a:buNone/>
            </a:pPr>
            <a:r>
              <a:rPr lang="en-US" dirty="0"/>
              <a:t>Este o </a:t>
            </a:r>
            <a:r>
              <a:rPr lang="en-US" dirty="0" err="1"/>
              <a:t>funcționalitate</a:t>
            </a:r>
            <a:r>
              <a:rPr lang="en-US" dirty="0"/>
              <a:t> a shell-</a:t>
            </a:r>
            <a:r>
              <a:rPr lang="en-US" dirty="0" err="1"/>
              <a:t>ului</a:t>
            </a:r>
            <a:r>
              <a:rPr lang="en-US" dirty="0"/>
              <a:t> (bash, zsh etc.).</a:t>
            </a:r>
          </a:p>
          <a:p>
            <a:pPr>
              <a:buFont typeface="Arial" panose="020B0604020202020204" pitchFamily="34" charset="0"/>
              <a:buNone/>
            </a:pPr>
            <a:r>
              <a:rPr lang="en-US" dirty="0" err="1"/>
              <a:t>Conectează</a:t>
            </a:r>
            <a:r>
              <a:rPr lang="en-US" dirty="0"/>
              <a:t> </a:t>
            </a:r>
            <a:r>
              <a:rPr lang="en-US" b="1" dirty="0"/>
              <a:t>stdout-</a:t>
            </a:r>
            <a:r>
              <a:rPr lang="en-US" b="1" dirty="0" err="1"/>
              <a:t>ul</a:t>
            </a:r>
            <a:r>
              <a:rPr lang="en-US" dirty="0"/>
              <a:t> </a:t>
            </a:r>
            <a:r>
              <a:rPr lang="en-US" dirty="0" err="1"/>
              <a:t>unei</a:t>
            </a:r>
            <a:r>
              <a:rPr lang="en-US" dirty="0"/>
              <a:t> </a:t>
            </a:r>
            <a:r>
              <a:rPr lang="en-US" dirty="0" err="1"/>
              <a:t>comenzi</a:t>
            </a:r>
            <a:r>
              <a:rPr lang="en-US" dirty="0"/>
              <a:t> la </a:t>
            </a:r>
            <a:r>
              <a:rPr lang="en-US" b="1" dirty="0"/>
              <a:t>stdin-</a:t>
            </a:r>
            <a:r>
              <a:rPr lang="en-US" b="1" dirty="0" err="1"/>
              <a:t>ul</a:t>
            </a:r>
            <a:r>
              <a:rPr lang="en-US" dirty="0"/>
              <a:t> </a:t>
            </a:r>
            <a:r>
              <a:rPr lang="en-US" dirty="0" err="1"/>
              <a:t>altei</a:t>
            </a:r>
            <a:r>
              <a:rPr lang="en-US" dirty="0"/>
              <a:t> </a:t>
            </a:r>
            <a:r>
              <a:rPr lang="en-US" dirty="0" err="1"/>
              <a:t>comenzi</a:t>
            </a:r>
            <a:r>
              <a:rPr lang="en-US" dirty="0"/>
              <a:t>.</a:t>
            </a:r>
          </a:p>
          <a:p>
            <a:r>
              <a:rPr lang="en-US" dirty="0"/>
              <a:t>In </a:t>
            </a:r>
            <a:r>
              <a:rPr lang="en-US" dirty="0" err="1"/>
              <a:t>exemplul</a:t>
            </a:r>
            <a:r>
              <a:rPr lang="en-US" dirty="0"/>
              <a:t> </a:t>
            </a:r>
            <a:r>
              <a:rPr lang="en-US" dirty="0" err="1"/>
              <a:t>prezentat</a:t>
            </a:r>
            <a:r>
              <a:rPr lang="en-US" dirty="0"/>
              <a:t>, </a:t>
            </a:r>
            <a:r>
              <a:rPr lang="en-US" dirty="0" err="1"/>
              <a:t>rezultatul</a:t>
            </a:r>
            <a:r>
              <a:rPr lang="en-US" dirty="0"/>
              <a:t> </a:t>
            </a:r>
            <a:r>
              <a:rPr lang="en-US" dirty="0" err="1"/>
              <a:t>comenzii</a:t>
            </a:r>
            <a:r>
              <a:rPr lang="en-US" dirty="0"/>
              <a:t> ls -l </a:t>
            </a:r>
            <a:r>
              <a:rPr lang="en-US" dirty="0" err="1"/>
              <a:t>este</a:t>
            </a:r>
            <a:r>
              <a:rPr lang="en-US" dirty="0"/>
              <a:t> </a:t>
            </a:r>
            <a:r>
              <a:rPr lang="en-US" dirty="0" err="1"/>
              <a:t>trimis</a:t>
            </a:r>
            <a:r>
              <a:rPr lang="en-US" dirty="0"/>
              <a:t> </a:t>
            </a:r>
            <a:r>
              <a:rPr lang="en-US" dirty="0" err="1"/>
              <a:t>către</a:t>
            </a:r>
            <a:r>
              <a:rPr lang="en-US" dirty="0"/>
              <a:t> grep txt.</a:t>
            </a:r>
          </a:p>
          <a:p>
            <a:r>
              <a:rPr lang="en-US" b="1" dirty="0" err="1"/>
              <a:t>Funcția</a:t>
            </a:r>
            <a:r>
              <a:rPr lang="en-US" b="1" dirty="0"/>
              <a:t> pipe() (</a:t>
            </a:r>
            <a:r>
              <a:rPr lang="en-US" b="1" dirty="0" err="1"/>
              <a:t>Apel</a:t>
            </a:r>
            <a:r>
              <a:rPr lang="en-US" b="1" dirty="0"/>
              <a:t> de </a:t>
            </a:r>
            <a:r>
              <a:rPr lang="en-US" b="1" dirty="0" err="1"/>
              <a:t>sistem</a:t>
            </a:r>
            <a:r>
              <a:rPr lang="en-US" b="1" dirty="0"/>
              <a:t> – Nivel Kernel, </a:t>
            </a:r>
            <a:r>
              <a:rPr lang="en-US" b="1" dirty="0" err="1"/>
              <a:t>în</a:t>
            </a:r>
            <a:r>
              <a:rPr lang="en-US" b="1" dirty="0"/>
              <a:t> C)</a:t>
            </a:r>
            <a:endParaRPr lang="en-US" dirty="0"/>
          </a:p>
          <a:p>
            <a:pPr>
              <a:buFont typeface="Arial" panose="020B0604020202020204" pitchFamily="34" charset="0"/>
              <a:buChar char="•"/>
            </a:pPr>
            <a:r>
              <a:rPr lang="en-US" dirty="0"/>
              <a:t>pipe(int pipefd[2]) </a:t>
            </a:r>
            <a:r>
              <a:rPr lang="en-US" dirty="0" err="1"/>
              <a:t>este</a:t>
            </a:r>
            <a:r>
              <a:rPr lang="en-US" dirty="0"/>
              <a:t> un </a:t>
            </a:r>
            <a:r>
              <a:rPr lang="en-US" dirty="0" err="1"/>
              <a:t>apel</a:t>
            </a:r>
            <a:r>
              <a:rPr lang="en-US" dirty="0"/>
              <a:t> de </a:t>
            </a:r>
            <a:r>
              <a:rPr lang="en-US" dirty="0" err="1"/>
              <a:t>sistem</a:t>
            </a:r>
            <a:r>
              <a:rPr lang="en-US" dirty="0"/>
              <a:t> de </a:t>
            </a:r>
            <a:r>
              <a:rPr lang="en-US" dirty="0" err="1"/>
              <a:t>nivel</a:t>
            </a:r>
            <a:r>
              <a:rPr lang="en-US" dirty="0"/>
              <a:t> </a:t>
            </a:r>
            <a:r>
              <a:rPr lang="en-US" dirty="0" err="1"/>
              <a:t>jos</a:t>
            </a:r>
            <a:r>
              <a:rPr lang="en-US" dirty="0"/>
              <a:t>, </a:t>
            </a:r>
            <a:r>
              <a:rPr lang="en-US" dirty="0" err="1"/>
              <a:t>definit</a:t>
            </a:r>
            <a:r>
              <a:rPr lang="en-US" dirty="0"/>
              <a:t> </a:t>
            </a:r>
            <a:r>
              <a:rPr lang="en-US" dirty="0" err="1"/>
              <a:t>în</a:t>
            </a:r>
            <a:r>
              <a:rPr lang="en-US" dirty="0"/>
              <a:t> &lt;unistd.h&gt;.</a:t>
            </a:r>
          </a:p>
          <a:p>
            <a:pPr>
              <a:buFont typeface="Arial" panose="020B0604020202020204" pitchFamily="34" charset="0"/>
              <a:buNone/>
            </a:pPr>
            <a:r>
              <a:rPr lang="en-US" dirty="0" err="1"/>
              <a:t>Creează</a:t>
            </a:r>
            <a:r>
              <a:rPr lang="en-US" dirty="0"/>
              <a:t> un canal de </a:t>
            </a:r>
            <a:r>
              <a:rPr lang="en-US" dirty="0" err="1"/>
              <a:t>comunicare</a:t>
            </a:r>
            <a:r>
              <a:rPr lang="en-US" dirty="0"/>
              <a:t> </a:t>
            </a:r>
            <a:r>
              <a:rPr lang="en-US" b="1" dirty="0" err="1"/>
              <a:t>unidirecțional</a:t>
            </a:r>
            <a:r>
              <a:rPr lang="en-US" dirty="0"/>
              <a:t>.</a:t>
            </a:r>
          </a:p>
          <a:p>
            <a:pPr>
              <a:buFont typeface="Arial" panose="020B0604020202020204" pitchFamily="34" charset="0"/>
              <a:buNone/>
            </a:pPr>
            <a:r>
              <a:rPr lang="en-US" dirty="0" err="1"/>
              <a:t>Returnează</a:t>
            </a:r>
            <a:r>
              <a:rPr lang="en-US" dirty="0"/>
              <a:t> </a:t>
            </a:r>
            <a:r>
              <a:rPr lang="en-US" dirty="0" err="1"/>
              <a:t>doi</a:t>
            </a:r>
            <a:r>
              <a:rPr lang="en-US" dirty="0"/>
              <a:t> </a:t>
            </a:r>
            <a:r>
              <a:rPr lang="en-US" dirty="0" err="1"/>
              <a:t>descriptori</a:t>
            </a:r>
            <a:r>
              <a:rPr lang="en-US" dirty="0"/>
              <a:t> de </a:t>
            </a:r>
            <a:r>
              <a:rPr lang="en-US" dirty="0" err="1"/>
              <a:t>fișier</a:t>
            </a:r>
            <a:r>
              <a:rPr lang="en-US" dirty="0"/>
              <a:t>:</a:t>
            </a:r>
          </a:p>
          <a:p>
            <a:pPr>
              <a:buFont typeface="Arial" panose="020B0604020202020204" pitchFamily="34" charset="0"/>
              <a:buChar char="•"/>
            </a:pPr>
            <a:r>
              <a:rPr lang="en-US" dirty="0"/>
              <a:t>fd[0] — </a:t>
            </a:r>
            <a:r>
              <a:rPr lang="en-US" dirty="0" err="1"/>
              <a:t>capătul</a:t>
            </a:r>
            <a:r>
              <a:rPr lang="en-US" dirty="0"/>
              <a:t> de </a:t>
            </a:r>
            <a:r>
              <a:rPr lang="en-US" b="1" dirty="0" err="1"/>
              <a:t>citire</a:t>
            </a:r>
            <a:endParaRPr lang="en-US" dirty="0"/>
          </a:p>
          <a:p>
            <a:pPr>
              <a:buFont typeface="Arial" panose="020B0604020202020204" pitchFamily="34" charset="0"/>
              <a:buChar char="•"/>
            </a:pPr>
            <a:r>
              <a:rPr lang="en-US" dirty="0"/>
              <a:t>fd[1] — </a:t>
            </a:r>
            <a:r>
              <a:rPr lang="en-US" dirty="0" err="1"/>
              <a:t>capătul</a:t>
            </a:r>
            <a:r>
              <a:rPr lang="en-US" dirty="0"/>
              <a:t> de </a:t>
            </a:r>
            <a:r>
              <a:rPr lang="en-US" b="1" dirty="0" err="1"/>
              <a:t>scriere</a:t>
            </a:r>
            <a:endParaRPr lang="en-US" dirty="0"/>
          </a:p>
          <a:p>
            <a:r>
              <a:rPr lang="en-US" b="1" dirty="0" err="1"/>
              <a:t>Concluzie</a:t>
            </a:r>
            <a:r>
              <a:rPr lang="en-US" b="1" dirty="0"/>
              <a:t>:</a:t>
            </a:r>
            <a:endParaRPr lang="en-US" dirty="0"/>
          </a:p>
          <a:p>
            <a:pPr>
              <a:buFont typeface="Arial" panose="020B0604020202020204" pitchFamily="34" charset="0"/>
              <a:buChar char="•"/>
            </a:pPr>
            <a:r>
              <a:rPr lang="en-US" dirty="0"/>
              <a:t>| </a:t>
            </a:r>
            <a:r>
              <a:rPr lang="en-US" dirty="0" err="1"/>
              <a:t>este</a:t>
            </a:r>
            <a:r>
              <a:rPr lang="en-US" dirty="0"/>
              <a:t> </a:t>
            </a:r>
            <a:r>
              <a:rPr lang="en-US" dirty="0" err="1"/>
              <a:t>pentru</a:t>
            </a:r>
            <a:r>
              <a:rPr lang="en-US" dirty="0"/>
              <a:t> </a:t>
            </a:r>
            <a:r>
              <a:rPr lang="en-US" dirty="0" err="1"/>
              <a:t>utilizatori</a:t>
            </a:r>
            <a:r>
              <a:rPr lang="en-US" dirty="0"/>
              <a:t> — </a:t>
            </a:r>
            <a:r>
              <a:rPr lang="en-US" dirty="0" err="1"/>
              <a:t>ușor</a:t>
            </a:r>
            <a:r>
              <a:rPr lang="en-US" dirty="0"/>
              <a:t> de </a:t>
            </a:r>
            <a:r>
              <a:rPr lang="en-US" dirty="0" err="1"/>
              <a:t>folosit</a:t>
            </a:r>
            <a:r>
              <a:rPr lang="en-US" dirty="0"/>
              <a:t> </a:t>
            </a:r>
            <a:r>
              <a:rPr lang="en-US" dirty="0" err="1"/>
              <a:t>în</a:t>
            </a:r>
            <a:r>
              <a:rPr lang="en-US" dirty="0"/>
              <a:t> terminal.</a:t>
            </a:r>
          </a:p>
          <a:p>
            <a:pPr>
              <a:buFont typeface="Arial" panose="020B0604020202020204" pitchFamily="34" charset="0"/>
              <a:buChar char="•"/>
            </a:pPr>
            <a:r>
              <a:rPr lang="en-US" dirty="0"/>
              <a:t>pipe() </a:t>
            </a:r>
            <a:r>
              <a:rPr lang="en-US" dirty="0" err="1"/>
              <a:t>este</a:t>
            </a:r>
            <a:r>
              <a:rPr lang="en-US" dirty="0"/>
              <a:t> </a:t>
            </a:r>
            <a:r>
              <a:rPr lang="en-US" dirty="0" err="1"/>
              <a:t>pentru</a:t>
            </a:r>
            <a:r>
              <a:rPr lang="en-US" dirty="0"/>
              <a:t> </a:t>
            </a:r>
            <a:r>
              <a:rPr lang="en-US" dirty="0" err="1"/>
              <a:t>programatori</a:t>
            </a:r>
            <a:r>
              <a:rPr lang="en-US" dirty="0"/>
              <a:t> — </a:t>
            </a:r>
            <a:r>
              <a:rPr lang="en-US" dirty="0" err="1"/>
              <a:t>folosit</a:t>
            </a:r>
            <a:r>
              <a:rPr lang="en-US" dirty="0"/>
              <a:t> </a:t>
            </a:r>
            <a:r>
              <a:rPr lang="en-US" dirty="0" err="1"/>
              <a:t>în</a:t>
            </a:r>
            <a:r>
              <a:rPr lang="en-US" dirty="0"/>
              <a:t> cod, la </a:t>
            </a:r>
            <a:r>
              <a:rPr lang="en-US" dirty="0" err="1"/>
              <a:t>nivelul</a:t>
            </a:r>
            <a:r>
              <a:rPr lang="en-US" dirty="0"/>
              <a:t> </a:t>
            </a:r>
            <a:r>
              <a:rPr lang="en-US" dirty="0" err="1"/>
              <a:t>nucleului</a:t>
            </a:r>
            <a:r>
              <a:rPr lang="en-US" dirty="0"/>
              <a:t> (kernel).</a:t>
            </a:r>
          </a:p>
          <a:p>
            <a:endParaRPr lang="en-US" dirty="0"/>
          </a:p>
        </p:txBody>
      </p:sp>
      <p:sp>
        <p:nvSpPr>
          <p:cNvPr id="4" name="Slide Number Placeholder 3"/>
          <p:cNvSpPr>
            <a:spLocks noGrp="1"/>
          </p:cNvSpPr>
          <p:nvPr>
            <p:ph type="sldNum" sz="quarter" idx="5"/>
          </p:nvPr>
        </p:nvSpPr>
        <p:spPr/>
        <p:txBody>
          <a:bodyPr/>
          <a:lstStyle/>
          <a:p>
            <a:fld id="{FB60B253-91B2-42EF-902E-7B0EDCDE84FA}" type="slidenum">
              <a:rPr lang="en-US" smtClean="0"/>
              <a:t>7</a:t>
            </a:fld>
            <a:endParaRPr lang="en-US"/>
          </a:p>
        </p:txBody>
      </p:sp>
    </p:spTree>
    <p:extLst>
      <p:ext uri="{BB962C8B-B14F-4D97-AF65-F5344CB8AC3E}">
        <p14:creationId xmlns:p14="http://schemas.microsoft.com/office/powerpoint/2010/main" val="5552930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pipe is a one-way communication tool that behaves like a queue — meaning it follows the </a:t>
            </a:r>
            <a:r>
              <a:rPr lang="en-US" i="1" dirty="0"/>
              <a:t>first-in, first-out</a:t>
            </a:r>
            <a:r>
              <a:rPr lang="en-US" dirty="0"/>
              <a:t> rule.</a:t>
            </a:r>
          </a:p>
          <a:p>
            <a:r>
              <a:rPr lang="en-US" dirty="0"/>
              <a:t>As shown in the diagram, data is written at one end (p[1]) using write(), and read at the other end (p[0]) using read().</a:t>
            </a:r>
          </a:p>
          <a:p>
            <a:r>
              <a:rPr lang="en-US" dirty="0"/>
              <a:t>This flow only goes in one direction. The data written into the pipe is passed along to the receiving process, but the reverse is not possible. That’s why we say a pipe enables </a:t>
            </a:r>
            <a:r>
              <a:rPr lang="en-US" b="1" dirty="0"/>
              <a:t>one-way</a:t>
            </a:r>
            <a:r>
              <a:rPr lang="en-US" dirty="0"/>
              <a:t> communication — it’s useful when one process needs to send data to another, like passing output from one command to the next.</a:t>
            </a:r>
          </a:p>
          <a:p>
            <a:endParaRPr lang="en-US" dirty="0"/>
          </a:p>
          <a:p>
            <a:r>
              <a:rPr lang="en-US" dirty="0"/>
              <a:t>RO</a:t>
            </a:r>
          </a:p>
          <a:p>
            <a:r>
              <a:rPr lang="en-US" dirty="0"/>
              <a:t>Un pipe </a:t>
            </a:r>
            <a:r>
              <a:rPr lang="en-US" dirty="0" err="1"/>
              <a:t>funcționează</a:t>
            </a:r>
            <a:r>
              <a:rPr lang="en-US" dirty="0"/>
              <a:t> pe </a:t>
            </a:r>
            <a:r>
              <a:rPr lang="en-US" dirty="0" err="1"/>
              <a:t>principiul</a:t>
            </a:r>
            <a:r>
              <a:rPr lang="en-US" dirty="0"/>
              <a:t> </a:t>
            </a:r>
            <a:r>
              <a:rPr lang="en-US" b="1" dirty="0" err="1"/>
              <a:t>primul</a:t>
            </a:r>
            <a:r>
              <a:rPr lang="en-US" b="1" dirty="0"/>
              <a:t> </a:t>
            </a:r>
            <a:r>
              <a:rPr lang="en-US" b="1" dirty="0" err="1"/>
              <a:t>intrat</a:t>
            </a:r>
            <a:r>
              <a:rPr lang="en-US" b="1" dirty="0"/>
              <a:t>, </a:t>
            </a:r>
            <a:r>
              <a:rPr lang="en-US" b="1" dirty="0" err="1"/>
              <a:t>primul</a:t>
            </a:r>
            <a:r>
              <a:rPr lang="en-US" b="1" dirty="0"/>
              <a:t> </a:t>
            </a:r>
            <a:r>
              <a:rPr lang="en-US" b="1" dirty="0" err="1"/>
              <a:t>ieșit</a:t>
            </a:r>
            <a:r>
              <a:rPr lang="en-US" dirty="0"/>
              <a:t> (</a:t>
            </a:r>
            <a:r>
              <a:rPr lang="en-US" i="1" dirty="0"/>
              <a:t>first in, first out</a:t>
            </a:r>
            <a:r>
              <a:rPr lang="en-US" dirty="0"/>
              <a:t>), la </a:t>
            </a:r>
            <a:r>
              <a:rPr lang="en-US" dirty="0" err="1"/>
              <a:t>fel</a:t>
            </a:r>
            <a:r>
              <a:rPr lang="en-US" dirty="0"/>
              <a:t> ca o </a:t>
            </a:r>
            <a:r>
              <a:rPr lang="en-US" dirty="0" err="1"/>
              <a:t>structură</a:t>
            </a:r>
            <a:r>
              <a:rPr lang="en-US" dirty="0"/>
              <a:t> de tip </a:t>
            </a:r>
            <a:r>
              <a:rPr lang="en-US" b="1" dirty="0" err="1"/>
              <a:t>coadă</a:t>
            </a:r>
            <a:r>
              <a:rPr lang="en-US" b="1" dirty="0"/>
              <a:t>. </a:t>
            </a:r>
            <a:r>
              <a:rPr lang="en-US" dirty="0"/>
              <a:t>Cu un pipe, </a:t>
            </a:r>
            <a:r>
              <a:rPr lang="en-US" b="1" dirty="0" err="1"/>
              <a:t>ieșirea</a:t>
            </a:r>
            <a:r>
              <a:rPr lang="en-US" b="1" dirty="0"/>
              <a:t> </a:t>
            </a:r>
            <a:r>
              <a:rPr lang="en-US" b="1" dirty="0" err="1"/>
              <a:t>primului</a:t>
            </a:r>
            <a:r>
              <a:rPr lang="en-US" b="1" dirty="0"/>
              <a:t> </a:t>
            </a:r>
            <a:r>
              <a:rPr lang="en-US" b="1" dirty="0" err="1"/>
              <a:t>proces</a:t>
            </a:r>
            <a:r>
              <a:rPr lang="en-US" b="1" dirty="0"/>
              <a:t> </a:t>
            </a:r>
            <a:r>
              <a:rPr lang="en-US" b="1" dirty="0" err="1"/>
              <a:t>devine</a:t>
            </a:r>
            <a:r>
              <a:rPr lang="en-US" b="1" dirty="0"/>
              <a:t> </a:t>
            </a:r>
            <a:r>
              <a:rPr lang="en-US" b="1" dirty="0" err="1"/>
              <a:t>intrarea</a:t>
            </a:r>
            <a:r>
              <a:rPr lang="en-US" b="1" dirty="0"/>
              <a:t> </a:t>
            </a:r>
            <a:r>
              <a:rPr lang="en-US" b="1" dirty="0" err="1"/>
              <a:t>celui</a:t>
            </a:r>
            <a:r>
              <a:rPr lang="en-US" b="1" dirty="0"/>
              <a:t> de-al </a:t>
            </a:r>
            <a:r>
              <a:rPr lang="en-US" b="1" dirty="0" err="1"/>
              <a:t>doilea</a:t>
            </a:r>
            <a:r>
              <a:rPr lang="en-US" dirty="0"/>
              <a:t>. </a:t>
            </a:r>
            <a:r>
              <a:rPr lang="en-US" dirty="0" err="1"/>
              <a:t>Inversul</a:t>
            </a:r>
            <a:r>
              <a:rPr lang="en-US" dirty="0"/>
              <a:t> nu </a:t>
            </a:r>
            <a:r>
              <a:rPr lang="en-US" dirty="0" err="1"/>
              <a:t>este</a:t>
            </a:r>
            <a:r>
              <a:rPr lang="en-US" dirty="0"/>
              <a:t> </a:t>
            </a:r>
            <a:r>
              <a:rPr lang="en-US" dirty="0" err="1"/>
              <a:t>posibil</a:t>
            </a:r>
            <a:r>
              <a:rPr lang="en-US" dirty="0"/>
              <a:t> – nu </a:t>
            </a:r>
            <a:r>
              <a:rPr lang="en-US" dirty="0" err="1"/>
              <a:t>poți</a:t>
            </a:r>
            <a:r>
              <a:rPr lang="en-US" dirty="0"/>
              <a:t> </a:t>
            </a:r>
            <a:r>
              <a:rPr lang="en-US" dirty="0" err="1"/>
              <a:t>trimite</a:t>
            </a:r>
            <a:r>
              <a:rPr lang="en-US" dirty="0"/>
              <a:t> date </a:t>
            </a:r>
            <a:r>
              <a:rPr lang="en-US" dirty="0" err="1"/>
              <a:t>înapoi</a:t>
            </a:r>
            <a:r>
              <a:rPr lang="en-US" dirty="0"/>
              <a:t> </a:t>
            </a:r>
            <a:r>
              <a:rPr lang="en-US" dirty="0" err="1"/>
              <a:t>prin</a:t>
            </a:r>
            <a:r>
              <a:rPr lang="en-US" dirty="0"/>
              <a:t> </a:t>
            </a:r>
            <a:r>
              <a:rPr lang="en-US" dirty="0" err="1"/>
              <a:t>același</a:t>
            </a:r>
            <a:r>
              <a:rPr lang="en-US" dirty="0"/>
              <a:t> pipe.</a:t>
            </a:r>
            <a:br>
              <a:rPr lang="en-US" dirty="0"/>
            </a:br>
            <a:r>
              <a:rPr lang="en-US" dirty="0"/>
              <a:t>De </a:t>
            </a:r>
            <a:r>
              <a:rPr lang="en-US" dirty="0" err="1"/>
              <a:t>aceea</a:t>
            </a:r>
            <a:r>
              <a:rPr lang="en-US" dirty="0"/>
              <a:t> </a:t>
            </a:r>
            <a:r>
              <a:rPr lang="en-US" dirty="0" err="1"/>
              <a:t>spunem</a:t>
            </a:r>
            <a:r>
              <a:rPr lang="en-US" dirty="0"/>
              <a:t> </a:t>
            </a:r>
            <a:r>
              <a:rPr lang="en-US" dirty="0" err="1"/>
              <a:t>că</a:t>
            </a:r>
            <a:r>
              <a:rPr lang="en-US" dirty="0"/>
              <a:t> pipe-urile </a:t>
            </a:r>
            <a:r>
              <a:rPr lang="en-US" dirty="0" err="1"/>
              <a:t>oferă</a:t>
            </a:r>
            <a:r>
              <a:rPr lang="en-US" dirty="0"/>
              <a:t> </a:t>
            </a:r>
            <a:r>
              <a:rPr lang="en-US" b="1" dirty="0" err="1"/>
              <a:t>comunicare</a:t>
            </a:r>
            <a:r>
              <a:rPr lang="en-US" b="1" dirty="0"/>
              <a:t> </a:t>
            </a:r>
            <a:r>
              <a:rPr lang="en-US" b="1" dirty="0" err="1"/>
              <a:t>unidirecțională</a:t>
            </a:r>
            <a:r>
              <a:rPr lang="en-US" dirty="0"/>
              <a:t> </a:t>
            </a:r>
            <a:r>
              <a:rPr lang="en-US" dirty="0" err="1"/>
              <a:t>între</a:t>
            </a:r>
            <a:r>
              <a:rPr lang="en-US" dirty="0"/>
              <a:t> </a:t>
            </a:r>
            <a:r>
              <a:rPr lang="en-US" dirty="0" err="1"/>
              <a:t>procese</a:t>
            </a:r>
            <a:r>
              <a:rPr lang="en-US" dirty="0"/>
              <a:t> </a:t>
            </a:r>
            <a:r>
              <a:rPr lang="en-US" dirty="0" err="1"/>
              <a:t>sau</a:t>
            </a:r>
            <a:r>
              <a:rPr lang="en-US" dirty="0"/>
              <a:t> </a:t>
            </a:r>
            <a:r>
              <a:rPr lang="en-US" dirty="0" err="1"/>
              <a:t>comenzi</a:t>
            </a:r>
            <a:r>
              <a:rPr lang="en-US" dirty="0"/>
              <a:t>. </a:t>
            </a:r>
            <a:r>
              <a:rPr lang="en-US" dirty="0" err="1"/>
              <a:t>În</a:t>
            </a:r>
            <a:r>
              <a:rPr lang="en-US" dirty="0"/>
              <a:t> </a:t>
            </a:r>
            <a:r>
              <a:rPr lang="en-US" dirty="0" err="1"/>
              <a:t>diagramă</a:t>
            </a:r>
            <a:r>
              <a:rPr lang="en-US" dirty="0"/>
              <a:t>, </a:t>
            </a:r>
            <a:r>
              <a:rPr lang="en-US" dirty="0" err="1"/>
              <a:t>vedem</a:t>
            </a:r>
            <a:r>
              <a:rPr lang="en-US" dirty="0"/>
              <a:t> cum:</a:t>
            </a:r>
          </a:p>
          <a:p>
            <a:pPr>
              <a:buFont typeface="Arial" panose="020B0604020202020204" pitchFamily="34" charset="0"/>
              <a:buNone/>
            </a:pPr>
            <a:r>
              <a:rPr lang="en-US" dirty="0" err="1"/>
              <a:t>Procesul</a:t>
            </a:r>
            <a:r>
              <a:rPr lang="en-US" dirty="0"/>
              <a:t> </a:t>
            </a:r>
            <a:r>
              <a:rPr lang="en-US" dirty="0" err="1"/>
              <a:t>scrie</a:t>
            </a:r>
            <a:r>
              <a:rPr lang="en-US" dirty="0"/>
              <a:t> </a:t>
            </a:r>
            <a:r>
              <a:rPr lang="en-US" dirty="0" err="1"/>
              <a:t>în</a:t>
            </a:r>
            <a:r>
              <a:rPr lang="en-US" dirty="0"/>
              <a:t> p[1] </a:t>
            </a:r>
            <a:r>
              <a:rPr lang="en-US" dirty="0" err="1"/>
              <a:t>folosind</a:t>
            </a:r>
            <a:r>
              <a:rPr lang="en-US" dirty="0"/>
              <a:t> write(),</a:t>
            </a:r>
          </a:p>
          <a:p>
            <a:pPr>
              <a:buFont typeface="Arial" panose="020B0604020202020204" pitchFamily="34" charset="0"/>
              <a:buNone/>
            </a:pPr>
            <a:r>
              <a:rPr lang="en-US" dirty="0" err="1"/>
              <a:t>Și</a:t>
            </a:r>
            <a:r>
              <a:rPr lang="en-US" dirty="0"/>
              <a:t> alt </a:t>
            </a:r>
            <a:r>
              <a:rPr lang="en-US" dirty="0" err="1"/>
              <a:t>proces</a:t>
            </a:r>
            <a:r>
              <a:rPr lang="en-US" dirty="0"/>
              <a:t> </a:t>
            </a:r>
            <a:r>
              <a:rPr lang="en-US" dirty="0" err="1"/>
              <a:t>citește</a:t>
            </a:r>
            <a:r>
              <a:rPr lang="en-US" dirty="0"/>
              <a:t> din p[0] </a:t>
            </a:r>
            <a:r>
              <a:rPr lang="en-US" dirty="0" err="1"/>
              <a:t>folosind</a:t>
            </a:r>
            <a:r>
              <a:rPr lang="en-US" dirty="0"/>
              <a:t> read().</a:t>
            </a:r>
          </a:p>
          <a:p>
            <a:endParaRPr lang="en-US" dirty="0"/>
          </a:p>
        </p:txBody>
      </p:sp>
      <p:sp>
        <p:nvSpPr>
          <p:cNvPr id="4" name="Slide Number Placeholder 3"/>
          <p:cNvSpPr>
            <a:spLocks noGrp="1"/>
          </p:cNvSpPr>
          <p:nvPr>
            <p:ph type="sldNum" sz="quarter" idx="5"/>
          </p:nvPr>
        </p:nvSpPr>
        <p:spPr/>
        <p:txBody>
          <a:bodyPr/>
          <a:lstStyle/>
          <a:p>
            <a:fld id="{FB60B253-91B2-42EF-902E-7B0EDCDE84FA}" type="slidenum">
              <a:rPr lang="en-US" smtClean="0"/>
              <a:t>8</a:t>
            </a:fld>
            <a:endParaRPr lang="en-US"/>
          </a:p>
        </p:txBody>
      </p:sp>
    </p:spTree>
    <p:extLst>
      <p:ext uri="{BB962C8B-B14F-4D97-AF65-F5344CB8AC3E}">
        <p14:creationId xmlns:p14="http://schemas.microsoft.com/office/powerpoint/2010/main" val="36306341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pipe() system call in C is used to create an </a:t>
            </a:r>
            <a:r>
              <a:rPr lang="en-US" b="1" dirty="0"/>
              <a:t>IPC channel</a:t>
            </a:r>
            <a:r>
              <a:rPr lang="en-US" dirty="0"/>
              <a:t> between two related processes — usually a parent and its child. As I mentioned earlier, this channel is </a:t>
            </a:r>
            <a:r>
              <a:rPr lang="en-US" b="1" dirty="0"/>
              <a:t>unidirectional</a:t>
            </a:r>
            <a:r>
              <a:rPr lang="en-US" dirty="0"/>
              <a:t>, meaning one process can send data through it, and the other can receive — but not both ways at once. In the example: int fd[2]; creates two file descriptors: one for reading, one for writing. pipe(fd) sets up the pipe. Then we use fork() to create a child process. If </a:t>
            </a:r>
            <a:r>
              <a:rPr lang="en-US" dirty="0" err="1"/>
              <a:t>pid</a:t>
            </a:r>
            <a:r>
              <a:rPr lang="en-US" dirty="0"/>
              <a:t> == 0, we're in the </a:t>
            </a:r>
            <a:r>
              <a:rPr lang="en-US" b="1" dirty="0"/>
              <a:t>child</a:t>
            </a:r>
            <a:r>
              <a:rPr lang="en-US" dirty="0"/>
              <a:t>, which sends a message through fd[1].</a:t>
            </a:r>
            <a:br>
              <a:rPr lang="en-US" dirty="0"/>
            </a:br>
            <a:r>
              <a:rPr lang="en-US" dirty="0"/>
              <a:t>If not, we're in the </a:t>
            </a:r>
            <a:r>
              <a:rPr lang="en-US" b="1" dirty="0"/>
              <a:t>parent</a:t>
            </a:r>
            <a:r>
              <a:rPr lang="en-US" dirty="0"/>
              <a:t>, which reads the message through fd[0]. This example shows how pipe() allows data to move from the child to the parent, enabling communication between processes.</a:t>
            </a:r>
          </a:p>
          <a:p>
            <a:endParaRPr lang="en-US" dirty="0"/>
          </a:p>
          <a:p>
            <a:r>
              <a:rPr lang="en-US" dirty="0"/>
              <a:t>RO</a:t>
            </a:r>
          </a:p>
          <a:p>
            <a:pPr>
              <a:buFont typeface="Arial" panose="020B0604020202020204" pitchFamily="34" charset="0"/>
              <a:buChar char="•"/>
            </a:pPr>
            <a:r>
              <a:rPr lang="en-US" dirty="0" err="1"/>
              <a:t>Apelul</a:t>
            </a:r>
            <a:r>
              <a:rPr lang="en-US" dirty="0"/>
              <a:t> de </a:t>
            </a:r>
            <a:r>
              <a:rPr lang="en-US" dirty="0" err="1"/>
              <a:t>sistem</a:t>
            </a:r>
            <a:r>
              <a:rPr lang="en-US" dirty="0"/>
              <a:t> pipe() din </a:t>
            </a:r>
            <a:r>
              <a:rPr lang="en-US" dirty="0" err="1"/>
              <a:t>limbajul</a:t>
            </a:r>
            <a:r>
              <a:rPr lang="en-US" dirty="0"/>
              <a:t> C </a:t>
            </a:r>
            <a:r>
              <a:rPr lang="en-US" dirty="0" err="1"/>
              <a:t>este</a:t>
            </a:r>
            <a:r>
              <a:rPr lang="en-US" dirty="0"/>
              <a:t> </a:t>
            </a:r>
            <a:r>
              <a:rPr lang="en-US" dirty="0" err="1"/>
              <a:t>folosit</a:t>
            </a:r>
            <a:r>
              <a:rPr lang="en-US" dirty="0"/>
              <a:t> </a:t>
            </a:r>
            <a:r>
              <a:rPr lang="en-US" dirty="0" err="1"/>
              <a:t>pentru</a:t>
            </a:r>
            <a:r>
              <a:rPr lang="en-US" dirty="0"/>
              <a:t> a </a:t>
            </a:r>
            <a:r>
              <a:rPr lang="en-US" dirty="0" err="1"/>
              <a:t>crea</a:t>
            </a:r>
            <a:r>
              <a:rPr lang="en-US" dirty="0"/>
              <a:t> un </a:t>
            </a:r>
            <a:r>
              <a:rPr lang="en-US" b="1" dirty="0"/>
              <a:t>canal de </a:t>
            </a:r>
            <a:r>
              <a:rPr lang="en-US" b="1" dirty="0" err="1"/>
              <a:t>comunicare</a:t>
            </a:r>
            <a:r>
              <a:rPr lang="en-US" b="1" dirty="0"/>
              <a:t> </a:t>
            </a:r>
            <a:r>
              <a:rPr lang="en-US" b="1" dirty="0" err="1"/>
              <a:t>între</a:t>
            </a:r>
            <a:r>
              <a:rPr lang="en-US" b="1" dirty="0"/>
              <a:t> </a:t>
            </a:r>
            <a:r>
              <a:rPr lang="en-US" b="1" dirty="0" err="1"/>
              <a:t>procese</a:t>
            </a:r>
            <a:r>
              <a:rPr lang="en-US" b="1" dirty="0"/>
              <a:t> (IPC)</a:t>
            </a:r>
            <a:r>
              <a:rPr lang="en-US" dirty="0"/>
              <a:t> </a:t>
            </a:r>
            <a:r>
              <a:rPr lang="en-US" dirty="0" err="1"/>
              <a:t>între</a:t>
            </a:r>
            <a:r>
              <a:rPr lang="en-US" dirty="0"/>
              <a:t> </a:t>
            </a:r>
            <a:r>
              <a:rPr lang="en-US" dirty="0" err="1"/>
              <a:t>două</a:t>
            </a:r>
            <a:r>
              <a:rPr lang="en-US" dirty="0"/>
              <a:t> </a:t>
            </a:r>
            <a:r>
              <a:rPr lang="en-US" dirty="0" err="1"/>
              <a:t>procese</a:t>
            </a:r>
            <a:r>
              <a:rPr lang="en-US" dirty="0"/>
              <a:t>. </a:t>
            </a:r>
            <a:r>
              <a:rPr lang="en-US" dirty="0" err="1"/>
              <a:t>Acest</a:t>
            </a:r>
            <a:r>
              <a:rPr lang="en-US" dirty="0"/>
              <a:t> canal </a:t>
            </a:r>
            <a:r>
              <a:rPr lang="en-US" dirty="0" err="1"/>
              <a:t>permite</a:t>
            </a:r>
            <a:r>
              <a:rPr lang="en-US" dirty="0"/>
              <a:t> ca </a:t>
            </a:r>
            <a:r>
              <a:rPr lang="en-US" b="1" dirty="0"/>
              <a:t>un </a:t>
            </a:r>
            <a:r>
              <a:rPr lang="en-US" b="1" dirty="0" err="1"/>
              <a:t>proces</a:t>
            </a:r>
            <a:r>
              <a:rPr lang="en-US" b="1" dirty="0"/>
              <a:t> </a:t>
            </a:r>
            <a:r>
              <a:rPr lang="en-US" b="1" dirty="0" err="1"/>
              <a:t>să</a:t>
            </a:r>
            <a:r>
              <a:rPr lang="en-US" b="1" dirty="0"/>
              <a:t> </a:t>
            </a:r>
            <a:r>
              <a:rPr lang="en-US" b="1" dirty="0" err="1"/>
              <a:t>trimită</a:t>
            </a:r>
            <a:r>
              <a:rPr lang="en-US" b="1" dirty="0"/>
              <a:t> date </a:t>
            </a:r>
            <a:r>
              <a:rPr lang="en-US" b="1" dirty="0" err="1"/>
              <a:t>către</a:t>
            </a:r>
            <a:r>
              <a:rPr lang="en-US" b="1" dirty="0"/>
              <a:t> </a:t>
            </a:r>
            <a:r>
              <a:rPr lang="en-US" b="1" dirty="0" err="1"/>
              <a:t>altul</a:t>
            </a:r>
            <a:r>
              <a:rPr lang="en-US" dirty="0"/>
              <a:t>, </a:t>
            </a:r>
            <a:r>
              <a:rPr lang="en-US" dirty="0" err="1"/>
              <a:t>într</a:t>
            </a:r>
            <a:r>
              <a:rPr lang="en-US" dirty="0"/>
              <a:t>-un flux de date </a:t>
            </a:r>
            <a:r>
              <a:rPr lang="en-US" b="1" dirty="0" err="1"/>
              <a:t>unidirecțional</a:t>
            </a:r>
            <a:r>
              <a:rPr lang="en-US" dirty="0"/>
              <a:t>. In </a:t>
            </a:r>
            <a:r>
              <a:rPr lang="en-US" dirty="0" err="1"/>
              <a:t>exemplu</a:t>
            </a:r>
            <a:r>
              <a:rPr lang="en-US" dirty="0"/>
              <a:t>:</a:t>
            </a:r>
          </a:p>
          <a:p>
            <a:pPr>
              <a:buFont typeface="Arial" panose="020B0604020202020204" pitchFamily="34" charset="0"/>
              <a:buNone/>
            </a:pPr>
            <a:r>
              <a:rPr lang="en-US" dirty="0" err="1"/>
              <a:t>În</a:t>
            </a:r>
            <a:r>
              <a:rPr lang="en-US" dirty="0"/>
              <a:t> </a:t>
            </a:r>
            <a:r>
              <a:rPr lang="en-US" dirty="0" err="1"/>
              <a:t>partea</a:t>
            </a:r>
            <a:r>
              <a:rPr lang="en-US" dirty="0"/>
              <a:t> </a:t>
            </a:r>
            <a:r>
              <a:rPr lang="en-US" dirty="0" err="1"/>
              <a:t>stângă</a:t>
            </a:r>
            <a:r>
              <a:rPr lang="en-US" dirty="0"/>
              <a:t> a slide-</a:t>
            </a:r>
            <a:r>
              <a:rPr lang="en-US" dirty="0" err="1"/>
              <a:t>ului</a:t>
            </a:r>
            <a:r>
              <a:rPr lang="en-US" dirty="0"/>
              <a:t>:</a:t>
            </a:r>
          </a:p>
          <a:p>
            <a:pPr marL="742950" lvl="1" indent="-285750">
              <a:buFont typeface="Arial" panose="020B0604020202020204" pitchFamily="34" charset="0"/>
              <a:buChar char="•"/>
            </a:pPr>
            <a:r>
              <a:rPr lang="en-US" dirty="0"/>
              <a:t>int fd[2]; </a:t>
            </a:r>
            <a:r>
              <a:rPr lang="en-US" dirty="0" err="1"/>
              <a:t>definește</a:t>
            </a:r>
            <a:r>
              <a:rPr lang="en-US" dirty="0"/>
              <a:t> </a:t>
            </a:r>
            <a:r>
              <a:rPr lang="en-US" dirty="0" err="1"/>
              <a:t>cei</a:t>
            </a:r>
            <a:r>
              <a:rPr lang="en-US" dirty="0"/>
              <a:t> </a:t>
            </a:r>
            <a:r>
              <a:rPr lang="en-US" b="1" dirty="0" err="1"/>
              <a:t>doi</a:t>
            </a:r>
            <a:r>
              <a:rPr lang="en-US" b="1" dirty="0"/>
              <a:t> </a:t>
            </a:r>
            <a:r>
              <a:rPr lang="en-US" b="1" dirty="0" err="1"/>
              <a:t>descriptori</a:t>
            </a:r>
            <a:r>
              <a:rPr lang="en-US" b="1" dirty="0"/>
              <a:t> de </a:t>
            </a:r>
            <a:r>
              <a:rPr lang="en-US" b="1" dirty="0" err="1"/>
              <a:t>fișier</a:t>
            </a:r>
            <a:r>
              <a:rPr lang="en-US" dirty="0"/>
              <a:t>: </a:t>
            </a:r>
            <a:r>
              <a:rPr lang="en-US" dirty="0" err="1"/>
              <a:t>unul</a:t>
            </a:r>
            <a:r>
              <a:rPr lang="en-US" dirty="0"/>
              <a:t> </a:t>
            </a:r>
            <a:r>
              <a:rPr lang="en-US" dirty="0" err="1"/>
              <a:t>pentru</a:t>
            </a:r>
            <a:r>
              <a:rPr lang="en-US" dirty="0"/>
              <a:t> </a:t>
            </a:r>
            <a:r>
              <a:rPr lang="en-US" dirty="0" err="1"/>
              <a:t>citire</a:t>
            </a:r>
            <a:r>
              <a:rPr lang="en-US" dirty="0"/>
              <a:t> (fd[0]), </a:t>
            </a:r>
            <a:r>
              <a:rPr lang="en-US" dirty="0" err="1"/>
              <a:t>unul</a:t>
            </a:r>
            <a:r>
              <a:rPr lang="en-US" dirty="0"/>
              <a:t> </a:t>
            </a:r>
            <a:r>
              <a:rPr lang="en-US" dirty="0" err="1"/>
              <a:t>pentru</a:t>
            </a:r>
            <a:r>
              <a:rPr lang="en-US" dirty="0"/>
              <a:t> </a:t>
            </a:r>
            <a:r>
              <a:rPr lang="en-US" dirty="0" err="1"/>
              <a:t>scriere</a:t>
            </a:r>
            <a:r>
              <a:rPr lang="en-US" dirty="0"/>
              <a:t> (fd[1]).</a:t>
            </a:r>
          </a:p>
          <a:p>
            <a:pPr marL="742950" lvl="1" indent="-285750">
              <a:buFont typeface="Arial" panose="020B0604020202020204" pitchFamily="34" charset="0"/>
              <a:buChar char="•"/>
            </a:pPr>
            <a:r>
              <a:rPr lang="en-US" dirty="0"/>
              <a:t>pipe(fd); </a:t>
            </a:r>
            <a:r>
              <a:rPr lang="en-US" dirty="0" err="1"/>
              <a:t>creează</a:t>
            </a:r>
            <a:r>
              <a:rPr lang="en-US" dirty="0"/>
              <a:t> pipe-</a:t>
            </a:r>
            <a:r>
              <a:rPr lang="en-US" dirty="0" err="1"/>
              <a:t>ul</a:t>
            </a:r>
            <a:r>
              <a:rPr lang="en-US" dirty="0"/>
              <a:t>.</a:t>
            </a:r>
          </a:p>
          <a:p>
            <a:pPr marL="742950" lvl="1" indent="-285750">
              <a:buFont typeface="Arial" panose="020B0604020202020204" pitchFamily="34" charset="0"/>
              <a:buChar char="•"/>
            </a:pPr>
            <a:r>
              <a:rPr lang="en-US" dirty="0"/>
              <a:t>fork(); </a:t>
            </a:r>
            <a:r>
              <a:rPr lang="en-US" dirty="0" err="1"/>
              <a:t>creează</a:t>
            </a:r>
            <a:r>
              <a:rPr lang="en-US" dirty="0"/>
              <a:t> un </a:t>
            </a:r>
            <a:r>
              <a:rPr lang="en-US" dirty="0" err="1"/>
              <a:t>proces</a:t>
            </a:r>
            <a:r>
              <a:rPr lang="en-US" dirty="0"/>
              <a:t> </a:t>
            </a:r>
            <a:r>
              <a:rPr lang="en-US" dirty="0" err="1"/>
              <a:t>copil</a:t>
            </a:r>
            <a:r>
              <a:rPr lang="en-US" dirty="0"/>
              <a:t>.</a:t>
            </a:r>
          </a:p>
          <a:p>
            <a:pPr>
              <a:buFont typeface="Arial" panose="020B0604020202020204" pitchFamily="34" charset="0"/>
              <a:buNone/>
            </a:pPr>
            <a:r>
              <a:rPr lang="en-US" dirty="0" err="1"/>
              <a:t>În</a:t>
            </a:r>
            <a:r>
              <a:rPr lang="en-US" dirty="0"/>
              <a:t> </a:t>
            </a:r>
            <a:r>
              <a:rPr lang="en-US" dirty="0" err="1"/>
              <a:t>partea</a:t>
            </a:r>
            <a:r>
              <a:rPr lang="en-US" dirty="0"/>
              <a:t> </a:t>
            </a:r>
            <a:r>
              <a:rPr lang="en-US" dirty="0" err="1"/>
              <a:t>dreaptă</a:t>
            </a:r>
            <a:r>
              <a:rPr lang="en-US" dirty="0"/>
              <a:t>:</a:t>
            </a:r>
          </a:p>
          <a:p>
            <a:pPr marL="742950" lvl="1" indent="-285750">
              <a:buFont typeface="Arial" panose="020B0604020202020204" pitchFamily="34" charset="0"/>
              <a:buChar char="•"/>
            </a:pPr>
            <a:r>
              <a:rPr lang="en-US" dirty="0" err="1"/>
              <a:t>Dacă</a:t>
            </a:r>
            <a:r>
              <a:rPr lang="en-US" dirty="0"/>
              <a:t> </a:t>
            </a:r>
            <a:r>
              <a:rPr lang="en-US" dirty="0" err="1"/>
              <a:t>pid</a:t>
            </a:r>
            <a:r>
              <a:rPr lang="en-US" dirty="0"/>
              <a:t> == 0, </a:t>
            </a:r>
            <a:r>
              <a:rPr lang="en-US" dirty="0" err="1"/>
              <a:t>suntem</a:t>
            </a:r>
            <a:r>
              <a:rPr lang="en-US" dirty="0"/>
              <a:t> </a:t>
            </a:r>
            <a:r>
              <a:rPr lang="en-US" dirty="0" err="1"/>
              <a:t>în</a:t>
            </a:r>
            <a:r>
              <a:rPr lang="en-US" dirty="0"/>
              <a:t> </a:t>
            </a:r>
            <a:r>
              <a:rPr lang="en-US" b="1" dirty="0" err="1"/>
              <a:t>procesul</a:t>
            </a:r>
            <a:r>
              <a:rPr lang="en-US" b="1" dirty="0"/>
              <a:t> </a:t>
            </a:r>
            <a:r>
              <a:rPr lang="en-US" b="1" dirty="0" err="1"/>
              <a:t>copil</a:t>
            </a:r>
            <a:r>
              <a:rPr lang="en-US" dirty="0"/>
              <a:t>, care </a:t>
            </a:r>
            <a:r>
              <a:rPr lang="en-US" dirty="0" err="1"/>
              <a:t>scrie</a:t>
            </a:r>
            <a:r>
              <a:rPr lang="en-US" dirty="0"/>
              <a:t> un </a:t>
            </a:r>
            <a:r>
              <a:rPr lang="en-US" dirty="0" err="1"/>
              <a:t>mesaj</a:t>
            </a:r>
            <a:r>
              <a:rPr lang="en-US" dirty="0"/>
              <a:t> </a:t>
            </a:r>
            <a:r>
              <a:rPr lang="en-US" dirty="0" err="1"/>
              <a:t>în</a:t>
            </a:r>
            <a:r>
              <a:rPr lang="en-US" dirty="0"/>
              <a:t> pipe.</a:t>
            </a:r>
          </a:p>
          <a:p>
            <a:pPr marL="742950" lvl="1" indent="-285750">
              <a:buFont typeface="Arial" panose="020B0604020202020204" pitchFamily="34" charset="0"/>
              <a:buChar char="•"/>
            </a:pPr>
            <a:r>
              <a:rPr lang="en-US" dirty="0" err="1"/>
              <a:t>Dacă</a:t>
            </a:r>
            <a:r>
              <a:rPr lang="en-US" dirty="0"/>
              <a:t> nu, </a:t>
            </a:r>
            <a:r>
              <a:rPr lang="en-US" dirty="0" err="1"/>
              <a:t>suntem</a:t>
            </a:r>
            <a:r>
              <a:rPr lang="en-US" dirty="0"/>
              <a:t> </a:t>
            </a:r>
            <a:r>
              <a:rPr lang="en-US" dirty="0" err="1"/>
              <a:t>în</a:t>
            </a:r>
            <a:r>
              <a:rPr lang="en-US" dirty="0"/>
              <a:t> </a:t>
            </a:r>
            <a:r>
              <a:rPr lang="en-US" b="1" dirty="0" err="1"/>
              <a:t>procesul</a:t>
            </a:r>
            <a:r>
              <a:rPr lang="en-US" b="1" dirty="0"/>
              <a:t> </a:t>
            </a:r>
            <a:r>
              <a:rPr lang="en-US" b="1" dirty="0" err="1"/>
              <a:t>părinte</a:t>
            </a:r>
            <a:r>
              <a:rPr lang="en-US" dirty="0"/>
              <a:t>, care </a:t>
            </a:r>
            <a:r>
              <a:rPr lang="en-US" dirty="0" err="1"/>
              <a:t>citește</a:t>
            </a:r>
            <a:r>
              <a:rPr lang="en-US" dirty="0"/>
              <a:t> </a:t>
            </a:r>
            <a:r>
              <a:rPr lang="en-US" dirty="0" err="1"/>
              <a:t>mesajul</a:t>
            </a:r>
            <a:r>
              <a:rPr lang="en-US" dirty="0"/>
              <a:t> din pipe.</a:t>
            </a:r>
          </a:p>
          <a:p>
            <a:r>
              <a:rPr lang="en-US" b="1" dirty="0" err="1"/>
              <a:t>Concluzie</a:t>
            </a:r>
            <a:r>
              <a:rPr lang="en-US" b="1" dirty="0"/>
              <a:t>:</a:t>
            </a:r>
            <a:br>
              <a:rPr lang="en-US" dirty="0"/>
            </a:br>
            <a:r>
              <a:rPr lang="en-US" dirty="0" err="1"/>
              <a:t>Acest</a:t>
            </a:r>
            <a:r>
              <a:rPr lang="en-US" dirty="0"/>
              <a:t> </a:t>
            </a:r>
            <a:r>
              <a:rPr lang="en-US" dirty="0" err="1"/>
              <a:t>exemplu</a:t>
            </a:r>
            <a:r>
              <a:rPr lang="en-US" dirty="0"/>
              <a:t> </a:t>
            </a:r>
            <a:r>
              <a:rPr lang="en-US" dirty="0" err="1"/>
              <a:t>simplu</a:t>
            </a:r>
            <a:r>
              <a:rPr lang="en-US" dirty="0"/>
              <a:t> </a:t>
            </a:r>
            <a:r>
              <a:rPr lang="en-US" dirty="0" err="1"/>
              <a:t>arată</a:t>
            </a:r>
            <a:r>
              <a:rPr lang="en-US" dirty="0"/>
              <a:t> cum pipe() </a:t>
            </a:r>
            <a:r>
              <a:rPr lang="en-US" dirty="0" err="1"/>
              <a:t>este</a:t>
            </a:r>
            <a:r>
              <a:rPr lang="en-US" dirty="0"/>
              <a:t> </a:t>
            </a:r>
            <a:r>
              <a:rPr lang="en-US" dirty="0" err="1"/>
              <a:t>folosit</a:t>
            </a:r>
            <a:r>
              <a:rPr lang="en-US" dirty="0"/>
              <a:t> </a:t>
            </a:r>
            <a:r>
              <a:rPr lang="en-US" dirty="0" err="1"/>
              <a:t>pentru</a:t>
            </a:r>
            <a:r>
              <a:rPr lang="en-US" dirty="0"/>
              <a:t> a </a:t>
            </a:r>
            <a:r>
              <a:rPr lang="en-US" dirty="0" err="1"/>
              <a:t>transmite</a:t>
            </a:r>
            <a:r>
              <a:rPr lang="en-US" dirty="0"/>
              <a:t> date </a:t>
            </a:r>
            <a:r>
              <a:rPr lang="en-US" dirty="0" err="1"/>
              <a:t>între</a:t>
            </a:r>
            <a:r>
              <a:rPr lang="en-US" dirty="0"/>
              <a:t> </a:t>
            </a:r>
            <a:r>
              <a:rPr lang="en-US" dirty="0" err="1"/>
              <a:t>două</a:t>
            </a:r>
            <a:r>
              <a:rPr lang="en-US" dirty="0"/>
              <a:t> </a:t>
            </a:r>
            <a:r>
              <a:rPr lang="en-US" dirty="0" err="1"/>
              <a:t>procese</a:t>
            </a:r>
            <a:r>
              <a:rPr lang="en-US" dirty="0"/>
              <a:t> — de </a:t>
            </a:r>
            <a:r>
              <a:rPr lang="en-US" dirty="0" err="1"/>
              <a:t>exemplu</a:t>
            </a:r>
            <a:r>
              <a:rPr lang="en-US" dirty="0"/>
              <a:t>, </a:t>
            </a:r>
            <a:r>
              <a:rPr lang="en-US" dirty="0" err="1"/>
              <a:t>între</a:t>
            </a:r>
            <a:r>
              <a:rPr lang="en-US" dirty="0"/>
              <a:t> un </a:t>
            </a:r>
            <a:r>
              <a:rPr lang="en-US" dirty="0" err="1"/>
              <a:t>copil</a:t>
            </a:r>
            <a:r>
              <a:rPr lang="en-US" dirty="0"/>
              <a:t> </a:t>
            </a:r>
            <a:r>
              <a:rPr lang="en-US" dirty="0" err="1"/>
              <a:t>și</a:t>
            </a:r>
            <a:r>
              <a:rPr lang="en-US" dirty="0"/>
              <a:t> </a:t>
            </a:r>
            <a:r>
              <a:rPr lang="en-US" dirty="0" err="1"/>
              <a:t>părintele</a:t>
            </a:r>
            <a:r>
              <a:rPr lang="en-US" dirty="0"/>
              <a:t> </a:t>
            </a:r>
            <a:r>
              <a:rPr lang="en-US" dirty="0" err="1"/>
              <a:t>său</a:t>
            </a:r>
            <a:r>
              <a:rPr lang="en-US" dirty="0"/>
              <a:t> — </a:t>
            </a:r>
            <a:r>
              <a:rPr lang="en-US" dirty="0" err="1"/>
              <a:t>folosind</a:t>
            </a:r>
            <a:r>
              <a:rPr lang="en-US" dirty="0"/>
              <a:t> un canal </a:t>
            </a:r>
            <a:r>
              <a:rPr lang="en-US" dirty="0" err="1"/>
              <a:t>eficient</a:t>
            </a:r>
            <a:r>
              <a:rPr lang="en-US" dirty="0"/>
              <a:t> de </a:t>
            </a:r>
            <a:r>
              <a:rPr lang="en-US" dirty="0" err="1"/>
              <a:t>comunicare</a:t>
            </a:r>
            <a:r>
              <a:rPr lang="en-US" dirty="0"/>
              <a:t> </a:t>
            </a:r>
            <a:r>
              <a:rPr lang="en-US" b="1" dirty="0" err="1"/>
              <a:t>unidirecțională</a:t>
            </a:r>
            <a:r>
              <a:rPr lang="en-US" dirty="0"/>
              <a:t>.</a:t>
            </a:r>
          </a:p>
        </p:txBody>
      </p:sp>
      <p:sp>
        <p:nvSpPr>
          <p:cNvPr id="4" name="Slide Number Placeholder 3"/>
          <p:cNvSpPr>
            <a:spLocks noGrp="1"/>
          </p:cNvSpPr>
          <p:nvPr>
            <p:ph type="sldNum" sz="quarter" idx="5"/>
          </p:nvPr>
        </p:nvSpPr>
        <p:spPr/>
        <p:txBody>
          <a:bodyPr/>
          <a:lstStyle/>
          <a:p>
            <a:fld id="{FB60B253-91B2-42EF-902E-7B0EDCDE84FA}" type="slidenum">
              <a:rPr lang="en-US" smtClean="0"/>
              <a:t>9</a:t>
            </a:fld>
            <a:endParaRPr lang="en-US"/>
          </a:p>
        </p:txBody>
      </p:sp>
    </p:spTree>
    <p:extLst>
      <p:ext uri="{BB962C8B-B14F-4D97-AF65-F5344CB8AC3E}">
        <p14:creationId xmlns:p14="http://schemas.microsoft.com/office/powerpoint/2010/main" val="3668167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process creates a pipe and then calls fork(), both the parent and the child inherit access to the same pipe. </a:t>
            </a:r>
          </a:p>
          <a:p>
            <a:r>
              <a:rPr lang="en-US" dirty="0"/>
              <a:t>The </a:t>
            </a:r>
            <a:r>
              <a:rPr lang="en-US" b="1" dirty="0"/>
              <a:t>file descriptors</a:t>
            </a:r>
            <a:r>
              <a:rPr lang="en-US" dirty="0"/>
              <a:t> fd[0] and fd[1] remain open in both processes. This makes it possible for them to communicate through the same pipe. As shown here, both the parent and child have access to fd[0] (read end) and fd[1] (write end), connected to the same kernel-managed pipe. This is the standard way to enable communication between a parent and child process after a fork.</a:t>
            </a:r>
          </a:p>
          <a:p>
            <a:endParaRPr lang="en-US" dirty="0"/>
          </a:p>
          <a:p>
            <a:r>
              <a:rPr lang="en-US" dirty="0"/>
              <a:t>RO</a:t>
            </a:r>
          </a:p>
          <a:p>
            <a:r>
              <a:rPr lang="en-US" b="1" dirty="0" err="1"/>
              <a:t>Părinte</a:t>
            </a:r>
            <a:r>
              <a:rPr lang="en-US" b="1" dirty="0"/>
              <a:t> </a:t>
            </a:r>
            <a:r>
              <a:rPr lang="en-US" b="1" dirty="0" err="1"/>
              <a:t>și</a:t>
            </a:r>
            <a:r>
              <a:rPr lang="en-US" b="1" dirty="0"/>
              <a:t> </a:t>
            </a:r>
            <a:r>
              <a:rPr lang="en-US" b="1" dirty="0" err="1"/>
              <a:t>copil</a:t>
            </a:r>
            <a:r>
              <a:rPr lang="en-US" b="1" dirty="0"/>
              <a:t> </a:t>
            </a:r>
            <a:r>
              <a:rPr lang="en-US" b="1" dirty="0" err="1"/>
              <a:t>în</a:t>
            </a:r>
            <a:r>
              <a:rPr lang="en-US" b="1" dirty="0"/>
              <a:t> </a:t>
            </a:r>
            <a:r>
              <a:rPr lang="en-US" b="1" dirty="0" err="1"/>
              <a:t>comunicarea</a:t>
            </a:r>
            <a:r>
              <a:rPr lang="en-US" b="1" dirty="0"/>
              <a:t> </a:t>
            </a:r>
            <a:r>
              <a:rPr lang="en-US" b="1" dirty="0" err="1"/>
              <a:t>prin</a:t>
            </a:r>
            <a:r>
              <a:rPr lang="en-US" b="1" dirty="0"/>
              <a:t> pipe</a:t>
            </a:r>
          </a:p>
          <a:p>
            <a:pPr>
              <a:buFont typeface="+mj-lt"/>
              <a:buNone/>
            </a:pPr>
            <a:r>
              <a:rPr lang="en-US" dirty="0"/>
              <a:t>Un </a:t>
            </a:r>
            <a:r>
              <a:rPr lang="en-US" dirty="0" err="1"/>
              <a:t>proces</a:t>
            </a:r>
            <a:r>
              <a:rPr lang="en-US" dirty="0"/>
              <a:t>, </a:t>
            </a:r>
            <a:r>
              <a:rPr lang="en-US" dirty="0" err="1"/>
              <a:t>cât</a:t>
            </a:r>
            <a:r>
              <a:rPr lang="en-US" dirty="0"/>
              <a:t> </a:t>
            </a:r>
            <a:r>
              <a:rPr lang="en-US" dirty="0" err="1"/>
              <a:t>și</a:t>
            </a:r>
            <a:r>
              <a:rPr lang="en-US" dirty="0"/>
              <a:t> </a:t>
            </a:r>
            <a:r>
              <a:rPr lang="en-US" dirty="0" err="1"/>
              <a:t>procesele</a:t>
            </a:r>
            <a:r>
              <a:rPr lang="en-US" dirty="0"/>
              <a:t> sale </a:t>
            </a:r>
            <a:r>
              <a:rPr lang="en-US" dirty="0" err="1"/>
              <a:t>copil</a:t>
            </a:r>
            <a:r>
              <a:rPr lang="en-US" dirty="0"/>
              <a:t>, pot </a:t>
            </a:r>
            <a:r>
              <a:rPr lang="en-US" dirty="0" err="1"/>
              <a:t>folosi</a:t>
            </a:r>
            <a:r>
              <a:rPr lang="en-US" dirty="0"/>
              <a:t> un </a:t>
            </a:r>
            <a:r>
              <a:rPr lang="en-US" b="1" dirty="0"/>
              <a:t>pipe</a:t>
            </a:r>
            <a:r>
              <a:rPr lang="en-US" dirty="0"/>
              <a:t> </a:t>
            </a:r>
            <a:r>
              <a:rPr lang="en-US" dirty="0" err="1"/>
              <a:t>pentru</a:t>
            </a:r>
            <a:r>
              <a:rPr lang="en-US" dirty="0"/>
              <a:t> </a:t>
            </a:r>
            <a:r>
              <a:rPr lang="en-US" b="1" dirty="0" err="1"/>
              <a:t>citire</a:t>
            </a:r>
            <a:r>
              <a:rPr lang="en-US" b="1" dirty="0"/>
              <a:t> </a:t>
            </a:r>
            <a:r>
              <a:rPr lang="en-US" b="1" dirty="0" err="1"/>
              <a:t>și</a:t>
            </a:r>
            <a:r>
              <a:rPr lang="en-US" b="1" dirty="0"/>
              <a:t> </a:t>
            </a:r>
            <a:r>
              <a:rPr lang="en-US" b="1" dirty="0" err="1"/>
              <a:t>scriere</a:t>
            </a:r>
            <a:r>
              <a:rPr lang="en-US" dirty="0"/>
              <a:t>.</a:t>
            </a:r>
          </a:p>
          <a:p>
            <a:pPr>
              <a:buFont typeface="+mj-lt"/>
              <a:buNone/>
            </a:pPr>
            <a:r>
              <a:rPr lang="en-US" dirty="0" err="1"/>
              <a:t>După</a:t>
            </a:r>
            <a:r>
              <a:rPr lang="en-US" dirty="0"/>
              <a:t> </a:t>
            </a:r>
            <a:r>
              <a:rPr lang="en-US" dirty="0" err="1"/>
              <a:t>apelul</a:t>
            </a:r>
            <a:r>
              <a:rPr lang="en-US" dirty="0"/>
              <a:t> fork(), </a:t>
            </a:r>
            <a:r>
              <a:rPr lang="en-US" b="1" dirty="0" err="1"/>
              <a:t>descriptori</a:t>
            </a:r>
            <a:r>
              <a:rPr lang="en-US" b="1" dirty="0"/>
              <a:t> de </a:t>
            </a:r>
            <a:r>
              <a:rPr lang="en-US" b="1" dirty="0" err="1"/>
              <a:t>fișier</a:t>
            </a:r>
            <a:r>
              <a:rPr lang="en-US" b="1" dirty="0"/>
              <a:t> (fd[0], fd[1]) </a:t>
            </a:r>
            <a:r>
              <a:rPr lang="en-US" b="1" dirty="0" err="1"/>
              <a:t>rămân</a:t>
            </a:r>
            <a:r>
              <a:rPr lang="en-US" b="1" dirty="0"/>
              <a:t> </a:t>
            </a:r>
            <a:r>
              <a:rPr lang="en-US" b="1" dirty="0" err="1"/>
              <a:t>deschiși</a:t>
            </a:r>
            <a:r>
              <a:rPr lang="en-US" dirty="0"/>
              <a:t> </a:t>
            </a:r>
            <a:r>
              <a:rPr lang="en-US" dirty="0" err="1"/>
              <a:t>în</a:t>
            </a:r>
            <a:r>
              <a:rPr lang="en-US" dirty="0"/>
              <a:t> </a:t>
            </a:r>
            <a:r>
              <a:rPr lang="en-US" dirty="0" err="1"/>
              <a:t>ambele</a:t>
            </a:r>
            <a:r>
              <a:rPr lang="en-US" dirty="0"/>
              <a:t> </a:t>
            </a:r>
            <a:r>
              <a:rPr lang="en-US" dirty="0" err="1"/>
              <a:t>procese</a:t>
            </a:r>
            <a:r>
              <a:rPr lang="en-US" dirty="0"/>
              <a:t> — </a:t>
            </a:r>
            <a:r>
              <a:rPr lang="en-US" dirty="0" err="1"/>
              <a:t>atât</a:t>
            </a:r>
            <a:r>
              <a:rPr lang="en-US" dirty="0"/>
              <a:t> </a:t>
            </a:r>
            <a:r>
              <a:rPr lang="en-US" dirty="0" err="1"/>
              <a:t>în</a:t>
            </a:r>
            <a:r>
              <a:rPr lang="en-US" dirty="0"/>
              <a:t> </a:t>
            </a:r>
            <a:r>
              <a:rPr lang="en-US" dirty="0" err="1"/>
              <a:t>părinte</a:t>
            </a:r>
            <a:r>
              <a:rPr lang="en-US" dirty="0"/>
              <a:t>, </a:t>
            </a:r>
            <a:r>
              <a:rPr lang="en-US" dirty="0" err="1"/>
              <a:t>cât</a:t>
            </a:r>
            <a:r>
              <a:rPr lang="en-US" dirty="0"/>
              <a:t> </a:t>
            </a:r>
            <a:r>
              <a:rPr lang="en-US" dirty="0" err="1"/>
              <a:t>și</a:t>
            </a:r>
            <a:r>
              <a:rPr lang="en-US" dirty="0"/>
              <a:t> </a:t>
            </a:r>
            <a:r>
              <a:rPr lang="en-US" dirty="0" err="1"/>
              <a:t>în</a:t>
            </a:r>
            <a:r>
              <a:rPr lang="en-US" dirty="0"/>
              <a:t> </a:t>
            </a:r>
            <a:r>
              <a:rPr lang="en-US" dirty="0" err="1"/>
              <a:t>copil</a:t>
            </a:r>
            <a:r>
              <a:rPr lang="en-US" dirty="0"/>
              <a:t>.</a:t>
            </a:r>
          </a:p>
          <a:p>
            <a:pPr>
              <a:buFont typeface="+mj-lt"/>
              <a:buNone/>
            </a:pPr>
            <a:r>
              <a:rPr lang="en-US" dirty="0" err="1"/>
              <a:t>Acest</a:t>
            </a:r>
            <a:r>
              <a:rPr lang="en-US" dirty="0"/>
              <a:t> </a:t>
            </a:r>
            <a:r>
              <a:rPr lang="en-US" dirty="0" err="1"/>
              <a:t>lucru</a:t>
            </a:r>
            <a:r>
              <a:rPr lang="en-US" dirty="0"/>
              <a:t> </a:t>
            </a:r>
            <a:r>
              <a:rPr lang="en-US" dirty="0" err="1"/>
              <a:t>permite</a:t>
            </a:r>
            <a:r>
              <a:rPr lang="en-US" dirty="0"/>
              <a:t> </a:t>
            </a:r>
            <a:r>
              <a:rPr lang="en-US" b="1" dirty="0" err="1"/>
              <a:t>comunicarea</a:t>
            </a:r>
            <a:r>
              <a:rPr lang="en-US" b="1" dirty="0"/>
              <a:t> </a:t>
            </a:r>
            <a:r>
              <a:rPr lang="en-US" b="1" dirty="0" err="1"/>
              <a:t>între</a:t>
            </a:r>
            <a:r>
              <a:rPr lang="en-US" b="1" dirty="0"/>
              <a:t> </a:t>
            </a:r>
            <a:r>
              <a:rPr lang="en-US" b="1" dirty="0" err="1"/>
              <a:t>procesul</a:t>
            </a:r>
            <a:r>
              <a:rPr lang="en-US" b="1" dirty="0"/>
              <a:t> </a:t>
            </a:r>
            <a:r>
              <a:rPr lang="en-US" b="1" dirty="0" err="1"/>
              <a:t>părinte</a:t>
            </a:r>
            <a:r>
              <a:rPr lang="en-US" b="1" dirty="0"/>
              <a:t> </a:t>
            </a:r>
            <a:r>
              <a:rPr lang="en-US" b="1" dirty="0" err="1"/>
              <a:t>și</a:t>
            </a:r>
            <a:r>
              <a:rPr lang="en-US" b="1" dirty="0"/>
              <a:t> </a:t>
            </a:r>
            <a:r>
              <a:rPr lang="en-US" b="1" dirty="0" err="1"/>
              <a:t>copilul</a:t>
            </a:r>
            <a:r>
              <a:rPr lang="en-US" b="1" dirty="0"/>
              <a:t> </a:t>
            </a:r>
            <a:r>
              <a:rPr lang="en-US" b="1" dirty="0" err="1"/>
              <a:t>său</a:t>
            </a:r>
            <a:r>
              <a:rPr lang="en-US" dirty="0"/>
              <a:t> </a:t>
            </a:r>
            <a:r>
              <a:rPr lang="en-US" dirty="0" err="1"/>
              <a:t>prin</a:t>
            </a:r>
            <a:r>
              <a:rPr lang="en-US" dirty="0"/>
              <a:t> </a:t>
            </a:r>
            <a:r>
              <a:rPr lang="en-US" dirty="0" err="1"/>
              <a:t>intermediul</a:t>
            </a:r>
            <a:r>
              <a:rPr lang="en-US" dirty="0"/>
              <a:t> </a:t>
            </a:r>
            <a:r>
              <a:rPr lang="en-US" dirty="0" err="1"/>
              <a:t>aceluiași</a:t>
            </a:r>
            <a:r>
              <a:rPr lang="en-US" dirty="0"/>
              <a:t> pipe.</a:t>
            </a:r>
          </a:p>
          <a:p>
            <a:pPr>
              <a:buFont typeface="+mj-lt"/>
              <a:buNone/>
            </a:pPr>
            <a:r>
              <a:rPr lang="en-US" dirty="0" err="1"/>
              <a:t>În</a:t>
            </a:r>
            <a:r>
              <a:rPr lang="en-US" dirty="0"/>
              <a:t> </a:t>
            </a:r>
            <a:r>
              <a:rPr lang="en-US" dirty="0" err="1"/>
              <a:t>diagramă</a:t>
            </a:r>
            <a:r>
              <a:rPr lang="en-US" dirty="0"/>
              <a:t> </a:t>
            </a:r>
            <a:r>
              <a:rPr lang="en-US" dirty="0" err="1"/>
              <a:t>vedem</a:t>
            </a:r>
            <a:r>
              <a:rPr lang="en-US" dirty="0"/>
              <a:t>:</a:t>
            </a:r>
          </a:p>
          <a:p>
            <a:pPr marL="742950" lvl="1" indent="-285750">
              <a:buFont typeface="+mj-lt"/>
              <a:buAutoNum type="arabicPeriod"/>
            </a:pPr>
            <a:r>
              <a:rPr lang="en-US" dirty="0" err="1"/>
              <a:t>Ambele</a:t>
            </a:r>
            <a:r>
              <a:rPr lang="en-US" dirty="0"/>
              <a:t> </a:t>
            </a:r>
            <a:r>
              <a:rPr lang="en-US" dirty="0" err="1"/>
              <a:t>procese</a:t>
            </a:r>
            <a:r>
              <a:rPr lang="en-US" dirty="0"/>
              <a:t> au </a:t>
            </a:r>
            <a:r>
              <a:rPr lang="en-US" dirty="0" err="1"/>
              <a:t>acces</a:t>
            </a:r>
            <a:r>
              <a:rPr lang="en-US" dirty="0"/>
              <a:t> la </a:t>
            </a:r>
            <a:r>
              <a:rPr lang="en-US" dirty="0" err="1"/>
              <a:t>același</a:t>
            </a:r>
            <a:r>
              <a:rPr lang="en-US" dirty="0"/>
              <a:t> fd[0] (</a:t>
            </a:r>
            <a:r>
              <a:rPr lang="en-US" dirty="0" err="1"/>
              <a:t>citire</a:t>
            </a:r>
            <a:r>
              <a:rPr lang="en-US" dirty="0"/>
              <a:t>) </a:t>
            </a:r>
            <a:r>
              <a:rPr lang="en-US" dirty="0" err="1"/>
              <a:t>și</a:t>
            </a:r>
            <a:r>
              <a:rPr lang="en-US" dirty="0"/>
              <a:t> fd[1] (</a:t>
            </a:r>
            <a:r>
              <a:rPr lang="en-US" dirty="0" err="1"/>
              <a:t>scriere</a:t>
            </a:r>
            <a:r>
              <a:rPr lang="en-US" dirty="0"/>
              <a:t>),</a:t>
            </a:r>
          </a:p>
          <a:p>
            <a:pPr marL="742950" lvl="1" indent="-285750">
              <a:buFont typeface="+mj-lt"/>
              <a:buAutoNum type="arabicPeriod"/>
            </a:pPr>
            <a:r>
              <a:rPr lang="en-US" dirty="0"/>
              <a:t>Pipe-</a:t>
            </a:r>
            <a:r>
              <a:rPr lang="en-US" dirty="0" err="1"/>
              <a:t>ul</a:t>
            </a:r>
            <a:r>
              <a:rPr lang="en-US" dirty="0"/>
              <a:t> </a:t>
            </a:r>
            <a:r>
              <a:rPr lang="en-US" dirty="0" err="1"/>
              <a:t>este</a:t>
            </a:r>
            <a:r>
              <a:rPr lang="en-US" dirty="0"/>
              <a:t> </a:t>
            </a:r>
            <a:r>
              <a:rPr lang="en-US" dirty="0" err="1"/>
              <a:t>gestionat</a:t>
            </a:r>
            <a:r>
              <a:rPr lang="en-US" dirty="0"/>
              <a:t> de </a:t>
            </a:r>
            <a:r>
              <a:rPr lang="en-US" b="1" dirty="0"/>
              <a:t>Kernel</a:t>
            </a:r>
            <a:r>
              <a:rPr lang="en-US" dirty="0"/>
              <a:t> </a:t>
            </a:r>
            <a:r>
              <a:rPr lang="en-US" dirty="0" err="1"/>
              <a:t>și</a:t>
            </a:r>
            <a:r>
              <a:rPr lang="en-US" dirty="0"/>
              <a:t> </a:t>
            </a:r>
            <a:r>
              <a:rPr lang="en-US" dirty="0" err="1"/>
              <a:t>este</a:t>
            </a:r>
            <a:r>
              <a:rPr lang="en-US" dirty="0"/>
              <a:t> </a:t>
            </a:r>
            <a:r>
              <a:rPr lang="en-US" dirty="0" err="1"/>
              <a:t>partajat</a:t>
            </a:r>
            <a:r>
              <a:rPr lang="en-US" dirty="0"/>
              <a:t> </a:t>
            </a:r>
            <a:r>
              <a:rPr lang="en-US" dirty="0" err="1"/>
              <a:t>între</a:t>
            </a:r>
            <a:r>
              <a:rPr lang="en-US" dirty="0"/>
              <a:t> </a:t>
            </a:r>
            <a:r>
              <a:rPr lang="en-US" dirty="0" err="1"/>
              <a:t>cele</a:t>
            </a:r>
            <a:r>
              <a:rPr lang="en-US" dirty="0"/>
              <a:t> </a:t>
            </a:r>
            <a:r>
              <a:rPr lang="en-US" dirty="0" err="1"/>
              <a:t>două</a:t>
            </a:r>
            <a:r>
              <a:rPr lang="en-US" dirty="0"/>
              <a:t> </a:t>
            </a:r>
            <a:r>
              <a:rPr lang="en-US" dirty="0" err="1"/>
              <a:t>procese</a:t>
            </a:r>
            <a:r>
              <a:rPr lang="en-US" dirty="0"/>
              <a:t>.</a:t>
            </a:r>
          </a:p>
          <a:p>
            <a:r>
              <a:rPr lang="en-US" b="1" dirty="0" err="1"/>
              <a:t>Concluzie</a:t>
            </a:r>
            <a:r>
              <a:rPr lang="en-US" b="1" dirty="0"/>
              <a:t>:</a:t>
            </a:r>
            <a:br>
              <a:rPr lang="en-US" dirty="0"/>
            </a:br>
            <a:r>
              <a:rPr lang="en-US" dirty="0" err="1"/>
              <a:t>Crearea</a:t>
            </a:r>
            <a:r>
              <a:rPr lang="en-US" dirty="0"/>
              <a:t> </a:t>
            </a:r>
            <a:r>
              <a:rPr lang="en-US" dirty="0" err="1"/>
              <a:t>unui</a:t>
            </a:r>
            <a:r>
              <a:rPr lang="en-US" dirty="0"/>
              <a:t> pipe </a:t>
            </a:r>
            <a:r>
              <a:rPr lang="en-US" dirty="0" err="1"/>
              <a:t>urmată</a:t>
            </a:r>
            <a:r>
              <a:rPr lang="en-US" dirty="0"/>
              <a:t> de un fork() </a:t>
            </a:r>
            <a:r>
              <a:rPr lang="en-US" dirty="0" err="1"/>
              <a:t>este</a:t>
            </a:r>
            <a:r>
              <a:rPr lang="en-US" dirty="0"/>
              <a:t> </a:t>
            </a:r>
            <a:r>
              <a:rPr lang="en-US" dirty="0" err="1"/>
              <a:t>metoda</a:t>
            </a:r>
            <a:r>
              <a:rPr lang="en-US" dirty="0"/>
              <a:t> standard de a </a:t>
            </a:r>
            <a:r>
              <a:rPr lang="en-US" dirty="0" err="1"/>
              <a:t>permite</a:t>
            </a:r>
            <a:r>
              <a:rPr lang="en-US" dirty="0"/>
              <a:t> </a:t>
            </a:r>
            <a:r>
              <a:rPr lang="en-US" b="1" dirty="0" err="1"/>
              <a:t>comunicarea</a:t>
            </a:r>
            <a:r>
              <a:rPr lang="en-US" b="1" dirty="0"/>
              <a:t> inter-</a:t>
            </a:r>
            <a:r>
              <a:rPr lang="en-US" b="1" dirty="0" err="1"/>
              <a:t>proces</a:t>
            </a:r>
            <a:r>
              <a:rPr lang="en-US" b="1" dirty="0"/>
              <a:t> </a:t>
            </a:r>
            <a:r>
              <a:rPr lang="en-US" b="1" dirty="0" err="1"/>
              <a:t>între</a:t>
            </a:r>
            <a:r>
              <a:rPr lang="en-US" b="1" dirty="0"/>
              <a:t> un </a:t>
            </a:r>
            <a:r>
              <a:rPr lang="en-US" b="1" dirty="0" err="1"/>
              <a:t>părinte</a:t>
            </a:r>
            <a:r>
              <a:rPr lang="en-US" b="1" dirty="0"/>
              <a:t> </a:t>
            </a:r>
            <a:r>
              <a:rPr lang="en-US" b="1" dirty="0" err="1"/>
              <a:t>și</a:t>
            </a:r>
            <a:r>
              <a:rPr lang="en-US" b="1" dirty="0"/>
              <a:t> </a:t>
            </a:r>
            <a:r>
              <a:rPr lang="en-US" b="1" dirty="0" err="1"/>
              <a:t>copilul</a:t>
            </a:r>
            <a:r>
              <a:rPr lang="en-US" b="1" dirty="0"/>
              <a:t> </a:t>
            </a:r>
            <a:r>
              <a:rPr lang="en-US" b="1" dirty="0" err="1"/>
              <a:t>său</a:t>
            </a:r>
            <a:r>
              <a:rPr lang="en-US" dirty="0"/>
              <a:t> </a:t>
            </a:r>
            <a:r>
              <a:rPr lang="en-US" dirty="0" err="1"/>
              <a:t>în</a:t>
            </a:r>
            <a:r>
              <a:rPr lang="en-US" dirty="0"/>
              <a:t> C/Linux.</a:t>
            </a:r>
          </a:p>
          <a:p>
            <a:endParaRPr lang="en-US" dirty="0"/>
          </a:p>
        </p:txBody>
      </p:sp>
      <p:sp>
        <p:nvSpPr>
          <p:cNvPr id="4" name="Slide Number Placeholder 3"/>
          <p:cNvSpPr>
            <a:spLocks noGrp="1"/>
          </p:cNvSpPr>
          <p:nvPr>
            <p:ph type="sldNum" sz="quarter" idx="5"/>
          </p:nvPr>
        </p:nvSpPr>
        <p:spPr/>
        <p:txBody>
          <a:bodyPr/>
          <a:lstStyle/>
          <a:p>
            <a:fld id="{FB60B253-91B2-42EF-902E-7B0EDCDE84FA}" type="slidenum">
              <a:rPr lang="en-US" smtClean="0"/>
              <a:t>10</a:t>
            </a:fld>
            <a:endParaRPr lang="en-US"/>
          </a:p>
        </p:txBody>
      </p:sp>
    </p:spTree>
    <p:extLst>
      <p:ext uri="{BB962C8B-B14F-4D97-AF65-F5344CB8AC3E}">
        <p14:creationId xmlns:p14="http://schemas.microsoft.com/office/powerpoint/2010/main" val="3691945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une noua">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2627870" y="4470011"/>
            <a:ext cx="5954066" cy="1194650"/>
          </a:xfrm>
          <a:prstGeom prst="rect">
            <a:avLst/>
          </a:prstGeom>
        </p:spPr>
        <p:txBody>
          <a:bodyPr wrap="none" anchor="t">
            <a:normAutofit/>
          </a:bodyPr>
          <a:lstStyle>
            <a:lvl1pPr algn="l">
              <a:defRPr sz="5400" b="0" spc="-225" baseline="0">
                <a:solidFill>
                  <a:schemeClr val="accent6"/>
                </a:solidFill>
                <a:effectLst>
                  <a:outerShdw blurRad="50800" dist="38100" dir="2700000" algn="tl" rotWithShape="0">
                    <a:prstClr val="black">
                      <a:alpha val="40000"/>
                    </a:prstClr>
                  </a:outerShdw>
                </a:effectLst>
                <a:latin typeface="+mj-lt"/>
              </a:defRPr>
            </a:lvl1pPr>
          </a:lstStyle>
          <a:p>
            <a:r>
              <a:rPr lang="en-US" dirty="0"/>
              <a:t>Linux and Unix basics</a:t>
            </a:r>
          </a:p>
        </p:txBody>
      </p:sp>
      <p:cxnSp>
        <p:nvCxnSpPr>
          <p:cNvPr id="9" name="Straight Connector 8"/>
          <p:cNvCxnSpPr/>
          <p:nvPr userDrawn="1"/>
        </p:nvCxnSpPr>
        <p:spPr>
          <a:xfrm>
            <a:off x="2627870" y="5696676"/>
            <a:ext cx="5954066" cy="0"/>
          </a:xfrm>
          <a:prstGeom prst="line">
            <a:avLst/>
          </a:prstGeom>
          <a:ln w="76200">
            <a:solidFill>
              <a:schemeClr val="accent6"/>
            </a:solidFill>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6185" y="4425688"/>
            <a:ext cx="1949335" cy="1949335"/>
          </a:xfrm>
          <a:prstGeom prst="rect">
            <a:avLst/>
          </a:prstGeom>
        </p:spPr>
      </p:pic>
      <p:sp>
        <p:nvSpPr>
          <p:cNvPr id="4" name="TextBox 3">
            <a:extLst>
              <a:ext uri="{FF2B5EF4-FFF2-40B4-BE49-F238E27FC236}">
                <a16:creationId xmlns:a16="http://schemas.microsoft.com/office/drawing/2014/main" id="{678BF2D4-2250-CEE2-97C2-4C892F50972A}"/>
              </a:ext>
            </a:extLst>
          </p:cNvPr>
          <p:cNvSpPr txBox="1"/>
          <p:nvPr userDrawn="1"/>
        </p:nvSpPr>
        <p:spPr>
          <a:xfrm>
            <a:off x="2627870" y="5728692"/>
            <a:ext cx="4541628" cy="646331"/>
          </a:xfrm>
          <a:prstGeom prst="rect">
            <a:avLst/>
          </a:prstGeom>
          <a:noFill/>
        </p:spPr>
        <p:txBody>
          <a:bodyPr wrap="none" rtlCol="0">
            <a:spAutoFit/>
          </a:bodyPr>
          <a:lstStyle/>
          <a:p>
            <a:r>
              <a:rPr lang="en-US" sz="2000" dirty="0">
                <a:solidFill>
                  <a:schemeClr val="tx2"/>
                </a:solidFill>
                <a:effectLst>
                  <a:outerShdw blurRad="50800" dist="38100" dir="2700000" algn="tl" rotWithShape="0">
                    <a:prstClr val="black">
                      <a:alpha val="40000"/>
                    </a:prstClr>
                  </a:outerShdw>
                </a:effectLst>
                <a:latin typeface="+mj-lt"/>
              </a:rPr>
              <a:t>Faculty of Mathematics and Computer Science</a:t>
            </a:r>
          </a:p>
          <a:p>
            <a:r>
              <a:rPr lang="ro-RO" sz="1600" dirty="0">
                <a:solidFill>
                  <a:schemeClr val="tx1"/>
                </a:solidFill>
                <a:effectLst>
                  <a:outerShdw blurRad="50800" dist="38100" dir="2700000" algn="tl" rotWithShape="0">
                    <a:prstClr val="black">
                      <a:alpha val="40000"/>
                    </a:prstClr>
                  </a:outerShdw>
                </a:effectLst>
                <a:latin typeface="+mj-lt"/>
              </a:rPr>
              <a:t>Babeș-Bolyai University</a:t>
            </a:r>
            <a:endParaRPr lang="en-US" sz="1600" dirty="0">
              <a:solidFill>
                <a:schemeClr val="tx1"/>
              </a:solidFill>
            </a:endParaRPr>
          </a:p>
        </p:txBody>
      </p:sp>
    </p:spTree>
    <p:extLst>
      <p:ext uri="{BB962C8B-B14F-4D97-AF65-F5344CB8AC3E}">
        <p14:creationId xmlns:p14="http://schemas.microsoft.com/office/powerpoint/2010/main" val="11649890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arte de vizita">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7745" y="2277540"/>
            <a:ext cx="8394192" cy="2511835"/>
          </a:xfrm>
          <a:prstGeom prst="rect">
            <a:avLst/>
          </a:prstGeom>
        </p:spPr>
        <p:txBody>
          <a:bodyPr anchor="b">
            <a:normAutofit/>
          </a:bodyPr>
          <a:lstStyle>
            <a:lvl1pPr>
              <a:defRPr sz="4050">
                <a:solidFill>
                  <a:schemeClr val="tx1"/>
                </a:solidFill>
                <a:effectLst>
                  <a:outerShdw blurRad="50800" dist="38100" dir="2700000" algn="tl" rotWithShape="0">
                    <a:prstClr val="black">
                      <a:alpha val="40000"/>
                    </a:prstClr>
                  </a:outerShdw>
                </a:effectLst>
              </a:defRPr>
            </a:lvl1pPr>
          </a:lstStyle>
          <a:p>
            <a:r>
              <a:rPr lang="ro-RO" dirty="0"/>
              <a:t>New section title</a:t>
            </a:r>
            <a:endParaRPr lang="en-US" dirty="0"/>
          </a:p>
        </p:txBody>
      </p:sp>
      <p:sp>
        <p:nvSpPr>
          <p:cNvPr id="4" name="Text Placeholder 3"/>
          <p:cNvSpPr>
            <a:spLocks noGrp="1"/>
          </p:cNvSpPr>
          <p:nvPr>
            <p:ph type="body" sz="half" idx="2" hasCustomPrompt="1"/>
          </p:nvPr>
        </p:nvSpPr>
        <p:spPr>
          <a:xfrm>
            <a:off x="187744" y="5040051"/>
            <a:ext cx="8394192" cy="1140644"/>
          </a:xfrm>
          <a:prstGeom prst="rect">
            <a:avLst/>
          </a:prstGeom>
        </p:spPr>
        <p:txBody>
          <a:bodyPr anchor="t"/>
          <a:lstStyle>
            <a:lvl1pPr marL="0" indent="0">
              <a:buNone/>
              <a:defRPr sz="12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ro-RO" dirty="0"/>
              <a:t>Description</a:t>
            </a:r>
            <a:endParaRPr lang="en-US" dirty="0"/>
          </a:p>
        </p:txBody>
      </p:sp>
      <p:cxnSp>
        <p:nvCxnSpPr>
          <p:cNvPr id="8" name="Straight Connector 7"/>
          <p:cNvCxnSpPr/>
          <p:nvPr userDrawn="1"/>
        </p:nvCxnSpPr>
        <p:spPr>
          <a:xfrm>
            <a:off x="187744" y="4867057"/>
            <a:ext cx="3691803" cy="0"/>
          </a:xfrm>
          <a:prstGeom prst="line">
            <a:avLst/>
          </a:prstGeom>
          <a:ln w="76200">
            <a:solidFill>
              <a:schemeClr val="accent6"/>
            </a:solidFill>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960954" y="257695"/>
            <a:ext cx="1620982" cy="1620982"/>
          </a:xfrm>
          <a:prstGeom prst="rect">
            <a:avLst/>
          </a:prstGeom>
        </p:spPr>
      </p:pic>
      <p:pic>
        <p:nvPicPr>
          <p:cNvPr id="7" name="Picture 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050375" y="19528"/>
            <a:ext cx="1508760" cy="2133914"/>
          </a:xfrm>
          <a:prstGeom prst="rect">
            <a:avLst/>
          </a:prstGeom>
        </p:spPr>
      </p:pic>
    </p:spTree>
    <p:extLst>
      <p:ext uri="{BB962C8B-B14F-4D97-AF65-F5344CB8AC3E}">
        <p14:creationId xmlns:p14="http://schemas.microsoft.com/office/powerpoint/2010/main" val="2567365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inut pe 3 coloa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Title 1"/>
          <p:cNvSpPr>
            <a:spLocks noGrp="1"/>
          </p:cNvSpPr>
          <p:nvPr>
            <p:ph type="title"/>
          </p:nvPr>
        </p:nvSpPr>
        <p:spPr>
          <a:xfrm>
            <a:off x="187744" y="914400"/>
            <a:ext cx="8742071" cy="776287"/>
          </a:xfrm>
          <a:prstGeom prst="rect">
            <a:avLst/>
          </a:prstGeom>
        </p:spPr>
        <p:txBody>
          <a:bodyPr/>
          <a:lstStyle>
            <a:lvl1pPr>
              <a:defRPr>
                <a:solidFill>
                  <a:schemeClr val="bg1"/>
                </a:solidFill>
              </a:defRPr>
            </a:lvl1pPr>
          </a:lstStyle>
          <a:p>
            <a:r>
              <a:rPr lang="en-US" dirty="0"/>
              <a:t>Click to edit Master title style</a:t>
            </a:r>
          </a:p>
        </p:txBody>
      </p:sp>
      <p:sp>
        <p:nvSpPr>
          <p:cNvPr id="7" name="Text Placeholder 2"/>
          <p:cNvSpPr>
            <a:spLocks noGrp="1"/>
          </p:cNvSpPr>
          <p:nvPr>
            <p:ph type="body" idx="1"/>
          </p:nvPr>
        </p:nvSpPr>
        <p:spPr>
          <a:xfrm>
            <a:off x="187745" y="1844760"/>
            <a:ext cx="2743200" cy="576262"/>
          </a:xfrm>
          <a:prstGeom prst="rect">
            <a:avLst/>
          </a:prstGeom>
          <a:solidFill>
            <a:schemeClr val="accent1"/>
          </a:solidFill>
        </p:spPr>
        <p:txBody>
          <a:bodyPr anchor="ctr">
            <a:noAutofit/>
          </a:bodyPr>
          <a:lstStyle>
            <a:lvl1pPr marL="0" indent="0" algn="ctr">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Edit Master text styles</a:t>
            </a:r>
          </a:p>
        </p:txBody>
      </p:sp>
      <p:sp>
        <p:nvSpPr>
          <p:cNvPr id="8" name="Text Placeholder 3"/>
          <p:cNvSpPr>
            <a:spLocks noGrp="1"/>
          </p:cNvSpPr>
          <p:nvPr>
            <p:ph type="body" sz="half" idx="15"/>
          </p:nvPr>
        </p:nvSpPr>
        <p:spPr>
          <a:xfrm>
            <a:off x="202381" y="2530560"/>
            <a:ext cx="2743200" cy="3589338"/>
          </a:xfrm>
          <a:prstGeom prst="rect">
            <a:avLst/>
          </a:prstGeom>
        </p:spPr>
        <p:txBody>
          <a:bodyPr anchor="t">
            <a:normAutofit/>
          </a:bodyPr>
          <a:lstStyle>
            <a:lvl1pPr marL="0" indent="0">
              <a:buNone/>
              <a:defRPr sz="1050">
                <a:solidFill>
                  <a:schemeClr val="bg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Edit Master text styles</a:t>
            </a:r>
          </a:p>
        </p:txBody>
      </p:sp>
      <p:sp>
        <p:nvSpPr>
          <p:cNvPr id="9" name="Text Placeholder 4"/>
          <p:cNvSpPr>
            <a:spLocks noGrp="1"/>
          </p:cNvSpPr>
          <p:nvPr>
            <p:ph type="body" sz="quarter" idx="3"/>
          </p:nvPr>
        </p:nvSpPr>
        <p:spPr>
          <a:xfrm>
            <a:off x="3198455" y="1838710"/>
            <a:ext cx="2743200" cy="576262"/>
          </a:xfrm>
          <a:prstGeom prst="rect">
            <a:avLst/>
          </a:prstGeom>
          <a:solidFill>
            <a:schemeClr val="accent1"/>
          </a:solidFill>
        </p:spPr>
        <p:txBody>
          <a:bodyPr vert="horz" lIns="91440" tIns="45720" rIns="91440" bIns="45720" rtlCol="0" anchor="ctr">
            <a:noAutofit/>
          </a:bodyPr>
          <a:lstStyle>
            <a:lvl1pPr algn="ctr">
              <a:buNone/>
              <a:defRPr lang="en-US" sz="1800" b="0">
                <a:solidFill>
                  <a:schemeClr val="tx1"/>
                </a:solidFill>
              </a:defRPr>
            </a:lvl1pPr>
          </a:lstStyle>
          <a:p>
            <a:pPr marL="0" lvl="0" indent="0">
              <a:buNone/>
            </a:pPr>
            <a:r>
              <a:rPr lang="en-US" dirty="0"/>
              <a:t>Edit Master text styles</a:t>
            </a:r>
          </a:p>
        </p:txBody>
      </p:sp>
      <p:sp>
        <p:nvSpPr>
          <p:cNvPr id="10" name="Text Placeholder 3"/>
          <p:cNvSpPr>
            <a:spLocks noGrp="1"/>
          </p:cNvSpPr>
          <p:nvPr>
            <p:ph type="body" sz="half" idx="16"/>
          </p:nvPr>
        </p:nvSpPr>
        <p:spPr>
          <a:xfrm>
            <a:off x="3190541" y="2524510"/>
            <a:ext cx="2743200" cy="3589338"/>
          </a:xfrm>
          <a:prstGeom prst="rect">
            <a:avLst/>
          </a:prstGeom>
        </p:spPr>
        <p:txBody>
          <a:bodyPr anchor="t">
            <a:normAutofit/>
          </a:bodyPr>
          <a:lstStyle>
            <a:lvl1pPr marL="0" indent="0">
              <a:buNone/>
              <a:defRPr sz="1050">
                <a:solidFill>
                  <a:schemeClr val="bg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11" name="Text Placeholder 4"/>
          <p:cNvSpPr>
            <a:spLocks noGrp="1"/>
          </p:cNvSpPr>
          <p:nvPr>
            <p:ph type="body" sz="quarter" idx="13"/>
          </p:nvPr>
        </p:nvSpPr>
        <p:spPr>
          <a:xfrm>
            <a:off x="6186615" y="1838710"/>
            <a:ext cx="2743200" cy="576262"/>
          </a:xfrm>
          <a:prstGeom prst="rect">
            <a:avLst/>
          </a:prstGeom>
          <a:solidFill>
            <a:schemeClr val="accent1"/>
          </a:solidFill>
        </p:spPr>
        <p:txBody>
          <a:bodyPr vert="horz" lIns="91440" tIns="45720" rIns="91440" bIns="45720" rtlCol="0" anchor="ctr">
            <a:noAutofit/>
          </a:bodyPr>
          <a:lstStyle>
            <a:lvl1pPr algn="ctr">
              <a:buNone/>
              <a:defRPr lang="en-US" sz="1800" b="0" dirty="0">
                <a:solidFill>
                  <a:schemeClr val="tx1"/>
                </a:solidFill>
              </a:defRPr>
            </a:lvl1pPr>
          </a:lstStyle>
          <a:p>
            <a:pPr marL="0" lvl="0" indent="0">
              <a:buNone/>
            </a:pPr>
            <a:r>
              <a:rPr lang="en-US" dirty="0"/>
              <a:t>Edit Master text styles</a:t>
            </a:r>
          </a:p>
        </p:txBody>
      </p:sp>
      <p:sp>
        <p:nvSpPr>
          <p:cNvPr id="12" name="Text Placeholder 3"/>
          <p:cNvSpPr>
            <a:spLocks noGrp="1"/>
          </p:cNvSpPr>
          <p:nvPr>
            <p:ph type="body" sz="half" idx="17"/>
          </p:nvPr>
        </p:nvSpPr>
        <p:spPr>
          <a:xfrm>
            <a:off x="6186615" y="2524510"/>
            <a:ext cx="2743200" cy="3589338"/>
          </a:xfrm>
          <a:prstGeom prst="rect">
            <a:avLst/>
          </a:prstGeom>
        </p:spPr>
        <p:txBody>
          <a:bodyPr anchor="t">
            <a:normAutofit/>
          </a:bodyPr>
          <a:lstStyle>
            <a:lvl1pPr marL="0" indent="0">
              <a:buNone/>
              <a:defRPr sz="1050">
                <a:solidFill>
                  <a:schemeClr val="bg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3" name="Date Placeholder 2"/>
          <p:cNvSpPr>
            <a:spLocks noGrp="1"/>
          </p:cNvSpPr>
          <p:nvPr>
            <p:ph type="dt" sz="half" idx="10"/>
          </p:nvPr>
        </p:nvSpPr>
        <p:spPr>
          <a:xfrm>
            <a:off x="192422" y="6356351"/>
            <a:ext cx="2057400" cy="365125"/>
          </a:xfrm>
          <a:prstGeom prst="rect">
            <a:avLst/>
          </a:prstGeom>
        </p:spPr>
        <p:txBody>
          <a:bodyPr/>
          <a:lstStyle>
            <a:lvl1pPr>
              <a:defRPr>
                <a:solidFill>
                  <a:schemeClr val="bg1"/>
                </a:solidFill>
              </a:defRPr>
            </a:lvl1pPr>
          </a:lstStyle>
          <a:p>
            <a:fld id="{9AB29B2E-114B-4053-86F0-A402057E9421}" type="datetime1">
              <a:rPr lang="en-US" smtClean="0"/>
              <a:t>5/18/2025</a:t>
            </a:fld>
            <a:endParaRPr lang="en-US" dirty="0"/>
          </a:p>
        </p:txBody>
      </p:sp>
      <p:sp>
        <p:nvSpPr>
          <p:cNvPr id="5" name="Slide Number Placeholder 4"/>
          <p:cNvSpPr>
            <a:spLocks noGrp="1"/>
          </p:cNvSpPr>
          <p:nvPr>
            <p:ph type="sldNum" sz="quarter" idx="12"/>
          </p:nvPr>
        </p:nvSpPr>
        <p:spPr>
          <a:xfrm>
            <a:off x="6872416" y="6361329"/>
            <a:ext cx="2057400" cy="365125"/>
          </a:xfrm>
          <a:prstGeom prst="rect">
            <a:avLst/>
          </a:prstGeom>
        </p:spPr>
        <p:txBody>
          <a:bodyPr/>
          <a:lstStyle>
            <a:lvl1pPr>
              <a:defRPr>
                <a:solidFill>
                  <a:schemeClr val="bg1"/>
                </a:solidFill>
              </a:defRPr>
            </a:lvl1pPr>
          </a:lstStyle>
          <a:p>
            <a:fld id="{F15DF4B7-D390-4743-BC4A-39E252620E6B}" type="slidenum">
              <a:rPr lang="en-US" smtClean="0"/>
              <a:pPr/>
              <a:t>‹#›</a:t>
            </a:fld>
            <a:endParaRPr lang="en-US" dirty="0"/>
          </a:p>
        </p:txBody>
      </p:sp>
      <p:sp>
        <p:nvSpPr>
          <p:cNvPr id="13" name="Rectangle 12"/>
          <p:cNvSpPr/>
          <p:nvPr userDrawn="1"/>
        </p:nvSpPr>
        <p:spPr>
          <a:xfrm>
            <a:off x="0" y="-2"/>
            <a:ext cx="9144000" cy="615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p:cNvSpPr txBox="1"/>
          <p:nvPr userDrawn="1"/>
        </p:nvSpPr>
        <p:spPr>
          <a:xfrm>
            <a:off x="192421" y="-2"/>
            <a:ext cx="8737395" cy="615553"/>
          </a:xfrm>
          <a:prstGeom prst="rect">
            <a:avLst/>
          </a:prstGeom>
          <a:solidFill>
            <a:srgbClr val="004174"/>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t>Faculty of Mathematics and Computer Science</a:t>
            </a:r>
            <a:b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br>
            <a:r>
              <a:rPr lang="en-US" sz="1600" kern="1200" dirty="0">
                <a:solidFill>
                  <a:schemeClr val="tx1"/>
                </a:solidFill>
                <a:effectLst>
                  <a:outerShdw blurRad="50800" dist="38100" dir="2700000" algn="tl" rotWithShape="0">
                    <a:prstClr val="black">
                      <a:alpha val="40000"/>
                    </a:prstClr>
                  </a:outerShdw>
                </a:effectLst>
                <a:latin typeface="+mj-lt"/>
                <a:ea typeface="+mn-ea"/>
                <a:cs typeface="+mn-cs"/>
              </a:rPr>
              <a:t>Babeș-Bolyai University</a:t>
            </a:r>
            <a:endParaRPr lang="en-US" sz="1800" kern="1200" dirty="0">
              <a:solidFill>
                <a:schemeClr val="tx1"/>
              </a:solidFill>
              <a:effectLst>
                <a:outerShdw blurRad="50800" dist="38100" dir="2700000" algn="tl" rotWithShape="0">
                  <a:prstClr val="black">
                    <a:alpha val="40000"/>
                  </a:prstClr>
                </a:outerShdw>
              </a:effectLst>
              <a:latin typeface="+mj-lt"/>
              <a:ea typeface="+mn-ea"/>
              <a:cs typeface="+mn-cs"/>
            </a:endParaRPr>
          </a:p>
        </p:txBody>
      </p:sp>
    </p:spTree>
    <p:extLst>
      <p:ext uri="{BB962C8B-B14F-4D97-AF65-F5344CB8AC3E}">
        <p14:creationId xmlns:p14="http://schemas.microsoft.com/office/powerpoint/2010/main" val="12976471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inut pe 3 coloane cu imagini">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Text Placeholder 2"/>
          <p:cNvSpPr>
            <a:spLocks noGrp="1"/>
          </p:cNvSpPr>
          <p:nvPr>
            <p:ph type="body" idx="1"/>
          </p:nvPr>
        </p:nvSpPr>
        <p:spPr>
          <a:xfrm>
            <a:off x="187745" y="3731836"/>
            <a:ext cx="2743200" cy="576262"/>
          </a:xfrm>
          <a:prstGeom prst="rect">
            <a:avLst/>
          </a:prstGeom>
        </p:spPr>
        <p:txBody>
          <a:bodyPr anchor="ctr">
            <a:noAutofit/>
          </a:bodyPr>
          <a:lstStyle>
            <a:lvl1pPr marL="0" indent="0" algn="ctr">
              <a:buNone/>
              <a:defRPr sz="1800" b="0">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Edit Master text styles</a:t>
            </a:r>
          </a:p>
        </p:txBody>
      </p:sp>
      <p:sp>
        <p:nvSpPr>
          <p:cNvPr id="20" name="Picture Placeholder 2"/>
          <p:cNvSpPr>
            <a:spLocks noGrp="1" noChangeAspect="1"/>
          </p:cNvSpPr>
          <p:nvPr>
            <p:ph type="pic" idx="15"/>
          </p:nvPr>
        </p:nvSpPr>
        <p:spPr>
          <a:xfrm>
            <a:off x="187745" y="1690687"/>
            <a:ext cx="2743200" cy="189594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solidFill>
                  <a:schemeClr val="bg1"/>
                </a:solidFill>
              </a:defRPr>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dirty="0"/>
              <a:t>Click icon to add picture</a:t>
            </a:r>
          </a:p>
        </p:txBody>
      </p:sp>
      <p:sp>
        <p:nvSpPr>
          <p:cNvPr id="21" name="Text Placeholder 3"/>
          <p:cNvSpPr>
            <a:spLocks noGrp="1"/>
          </p:cNvSpPr>
          <p:nvPr>
            <p:ph type="body" sz="half" idx="18"/>
          </p:nvPr>
        </p:nvSpPr>
        <p:spPr>
          <a:xfrm>
            <a:off x="187745" y="4308099"/>
            <a:ext cx="2743200" cy="1903231"/>
          </a:xfrm>
          <a:prstGeom prst="rect">
            <a:avLst/>
          </a:prstGeom>
        </p:spPr>
        <p:txBody>
          <a:bodyPr anchor="t">
            <a:normAutofit/>
          </a:bodyPr>
          <a:lstStyle>
            <a:lvl1pPr marL="0" indent="0">
              <a:buNone/>
              <a:defRPr sz="1050">
                <a:solidFill>
                  <a:schemeClr val="bg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Edit Master text styles</a:t>
            </a:r>
          </a:p>
        </p:txBody>
      </p:sp>
      <p:sp>
        <p:nvSpPr>
          <p:cNvPr id="22" name="Text Placeholder 4"/>
          <p:cNvSpPr>
            <a:spLocks noGrp="1"/>
          </p:cNvSpPr>
          <p:nvPr>
            <p:ph type="body" sz="quarter" idx="3"/>
          </p:nvPr>
        </p:nvSpPr>
        <p:spPr>
          <a:xfrm>
            <a:off x="3186581" y="3733117"/>
            <a:ext cx="2743200" cy="576262"/>
          </a:xfrm>
          <a:prstGeom prst="rect">
            <a:avLst/>
          </a:prstGeom>
        </p:spPr>
        <p:txBody>
          <a:bodyPr anchor="ctr">
            <a:noAutofit/>
          </a:bodyPr>
          <a:lstStyle>
            <a:lvl1pPr marL="0" indent="0" algn="ctr">
              <a:buNone/>
              <a:defRPr sz="1800" b="0">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Edit Master text styles</a:t>
            </a:r>
          </a:p>
        </p:txBody>
      </p:sp>
      <p:sp>
        <p:nvSpPr>
          <p:cNvPr id="23" name="Picture Placeholder 2"/>
          <p:cNvSpPr>
            <a:spLocks noGrp="1" noChangeAspect="1"/>
          </p:cNvSpPr>
          <p:nvPr>
            <p:ph type="pic" idx="21"/>
          </p:nvPr>
        </p:nvSpPr>
        <p:spPr>
          <a:xfrm>
            <a:off x="3186580" y="1691968"/>
            <a:ext cx="2743200" cy="19021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solidFill>
                  <a:schemeClr val="bg1"/>
                </a:solidFill>
              </a:defRPr>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dirty="0"/>
              <a:t>Click icon to add picture</a:t>
            </a:r>
          </a:p>
        </p:txBody>
      </p:sp>
      <p:sp>
        <p:nvSpPr>
          <p:cNvPr id="24" name="Text Placeholder 3"/>
          <p:cNvSpPr>
            <a:spLocks noGrp="1"/>
          </p:cNvSpPr>
          <p:nvPr>
            <p:ph type="body" sz="half" idx="19"/>
          </p:nvPr>
        </p:nvSpPr>
        <p:spPr>
          <a:xfrm>
            <a:off x="3185565" y="4309378"/>
            <a:ext cx="2743200" cy="1901952"/>
          </a:xfrm>
          <a:prstGeom prst="rect">
            <a:avLst/>
          </a:prstGeom>
        </p:spPr>
        <p:txBody>
          <a:bodyPr anchor="t">
            <a:normAutofit/>
          </a:bodyPr>
          <a:lstStyle>
            <a:lvl1pPr marL="0" indent="0">
              <a:buNone/>
              <a:defRPr sz="1050">
                <a:solidFill>
                  <a:schemeClr val="bg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dirty="0"/>
              <a:t>Edit Master text styles</a:t>
            </a:r>
          </a:p>
        </p:txBody>
      </p:sp>
      <p:sp>
        <p:nvSpPr>
          <p:cNvPr id="25" name="Text Placeholder 4"/>
          <p:cNvSpPr>
            <a:spLocks noGrp="1"/>
          </p:cNvSpPr>
          <p:nvPr>
            <p:ph type="body" sz="quarter" idx="13"/>
          </p:nvPr>
        </p:nvSpPr>
        <p:spPr>
          <a:xfrm>
            <a:off x="6186617" y="3726704"/>
            <a:ext cx="2743200" cy="576262"/>
          </a:xfrm>
          <a:prstGeom prst="rect">
            <a:avLst/>
          </a:prstGeom>
        </p:spPr>
        <p:txBody>
          <a:bodyPr anchor="ctr">
            <a:noAutofit/>
          </a:bodyPr>
          <a:lstStyle>
            <a:lvl1pPr marL="0" indent="0" algn="ctr">
              <a:buNone/>
              <a:defRPr sz="1800" b="0">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Edit Master text styles</a:t>
            </a:r>
          </a:p>
        </p:txBody>
      </p:sp>
      <p:sp>
        <p:nvSpPr>
          <p:cNvPr id="26" name="Picture Placeholder 2"/>
          <p:cNvSpPr>
            <a:spLocks noGrp="1" noChangeAspect="1"/>
          </p:cNvSpPr>
          <p:nvPr>
            <p:ph type="pic" idx="22"/>
          </p:nvPr>
        </p:nvSpPr>
        <p:spPr>
          <a:xfrm>
            <a:off x="6186616" y="1685555"/>
            <a:ext cx="2743200" cy="190108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solidFill>
                  <a:schemeClr val="bg1"/>
                </a:solidFill>
              </a:defRPr>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dirty="0"/>
              <a:t>Click icon to add picture</a:t>
            </a:r>
          </a:p>
        </p:txBody>
      </p:sp>
      <p:sp>
        <p:nvSpPr>
          <p:cNvPr id="27" name="Text Placeholder 3"/>
          <p:cNvSpPr>
            <a:spLocks noGrp="1"/>
          </p:cNvSpPr>
          <p:nvPr>
            <p:ph type="body" sz="half" idx="20"/>
          </p:nvPr>
        </p:nvSpPr>
        <p:spPr>
          <a:xfrm>
            <a:off x="6186524" y="4302963"/>
            <a:ext cx="2743200" cy="1901952"/>
          </a:xfrm>
          <a:prstGeom prst="rect">
            <a:avLst/>
          </a:prstGeom>
        </p:spPr>
        <p:txBody>
          <a:bodyPr anchor="t">
            <a:normAutofit/>
          </a:bodyPr>
          <a:lstStyle>
            <a:lvl1pPr marL="0" indent="0">
              <a:buNone/>
              <a:defRPr sz="1050">
                <a:solidFill>
                  <a:schemeClr val="bg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3" name="Date Placeholder 2"/>
          <p:cNvSpPr>
            <a:spLocks noGrp="1"/>
          </p:cNvSpPr>
          <p:nvPr>
            <p:ph type="dt" sz="half" idx="10"/>
          </p:nvPr>
        </p:nvSpPr>
        <p:spPr>
          <a:xfrm>
            <a:off x="192422" y="6356351"/>
            <a:ext cx="2057400" cy="365125"/>
          </a:xfrm>
          <a:prstGeom prst="rect">
            <a:avLst/>
          </a:prstGeom>
        </p:spPr>
        <p:txBody>
          <a:bodyPr/>
          <a:lstStyle>
            <a:lvl1pPr>
              <a:defRPr>
                <a:solidFill>
                  <a:schemeClr val="bg1"/>
                </a:solidFill>
              </a:defRPr>
            </a:lvl1pPr>
          </a:lstStyle>
          <a:p>
            <a:fld id="{10C98F3E-723A-4C83-8704-B8A57281B56A}" type="datetime1">
              <a:rPr lang="en-US" smtClean="0"/>
              <a:t>5/18/2025</a:t>
            </a:fld>
            <a:endParaRPr lang="en-US" dirty="0"/>
          </a:p>
        </p:txBody>
      </p:sp>
      <p:sp>
        <p:nvSpPr>
          <p:cNvPr id="5" name="Slide Number Placeholder 4"/>
          <p:cNvSpPr>
            <a:spLocks noGrp="1"/>
          </p:cNvSpPr>
          <p:nvPr>
            <p:ph type="sldNum" sz="quarter" idx="12"/>
          </p:nvPr>
        </p:nvSpPr>
        <p:spPr>
          <a:xfrm>
            <a:off x="6872416" y="6361329"/>
            <a:ext cx="2057400" cy="365125"/>
          </a:xfrm>
          <a:prstGeom prst="rect">
            <a:avLst/>
          </a:prstGeom>
        </p:spPr>
        <p:txBody>
          <a:bodyPr/>
          <a:lstStyle>
            <a:lvl1pPr>
              <a:defRPr>
                <a:solidFill>
                  <a:schemeClr val="bg1"/>
                </a:solidFill>
              </a:defRPr>
            </a:lvl1pPr>
          </a:lstStyle>
          <a:p>
            <a:fld id="{F15DF4B7-D390-4743-BC4A-39E252620E6B}" type="slidenum">
              <a:rPr lang="en-US" smtClean="0"/>
              <a:pPr/>
              <a:t>‹#›</a:t>
            </a:fld>
            <a:endParaRPr lang="en-US" dirty="0"/>
          </a:p>
        </p:txBody>
      </p:sp>
      <p:sp>
        <p:nvSpPr>
          <p:cNvPr id="15" name="Title 1"/>
          <p:cNvSpPr txBox="1">
            <a:spLocks/>
          </p:cNvSpPr>
          <p:nvPr userDrawn="1"/>
        </p:nvSpPr>
        <p:spPr>
          <a:xfrm>
            <a:off x="187745" y="914400"/>
            <a:ext cx="8394192" cy="776287"/>
          </a:xfrm>
          <a:prstGeom prst="rect">
            <a:avLst/>
          </a:prstGeom>
          <a:noFill/>
        </p:spPr>
        <p:txBody>
          <a:bodyPr vert="horz" lIns="91440" tIns="45720" rIns="91440" bIns="45720" rtlCol="0" anchor="ctr">
            <a:normAutofit/>
          </a:bodyPr>
          <a:lstStyle>
            <a:lvl1pPr algn="l" defTabSz="685800" rtl="0" eaLnBrk="1" latinLnBrk="0" hangingPunct="1">
              <a:lnSpc>
                <a:spcPct val="100000"/>
              </a:lnSpc>
              <a:spcBef>
                <a:spcPct val="0"/>
              </a:spcBef>
              <a:buNone/>
              <a:defRPr sz="3600" b="0" kern="1200">
                <a:solidFill>
                  <a:srgbClr val="004174"/>
                </a:solidFill>
                <a:latin typeface="+mj-lt"/>
                <a:ea typeface="+mj-ea"/>
                <a:cs typeface="+mj-cs"/>
              </a:defRPr>
            </a:lvl1pPr>
          </a:lstStyle>
          <a:p>
            <a:r>
              <a:rPr lang="en-US" dirty="0"/>
              <a:t>Click to edit Master title style</a:t>
            </a:r>
          </a:p>
        </p:txBody>
      </p:sp>
      <p:sp>
        <p:nvSpPr>
          <p:cNvPr id="17" name="Rectangle 16"/>
          <p:cNvSpPr/>
          <p:nvPr userDrawn="1"/>
        </p:nvSpPr>
        <p:spPr>
          <a:xfrm>
            <a:off x="0" y="-2"/>
            <a:ext cx="9144000" cy="615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userDrawn="1"/>
        </p:nvSpPr>
        <p:spPr>
          <a:xfrm>
            <a:off x="192421" y="-2"/>
            <a:ext cx="8737395" cy="615553"/>
          </a:xfrm>
          <a:prstGeom prst="rect">
            <a:avLst/>
          </a:prstGeom>
          <a:solidFill>
            <a:srgbClr val="004174"/>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t>Faculty of Mathematics and Computer Science</a:t>
            </a:r>
            <a:b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br>
            <a:r>
              <a:rPr lang="en-US" sz="1600" kern="1200" dirty="0">
                <a:solidFill>
                  <a:schemeClr val="tx1"/>
                </a:solidFill>
                <a:effectLst>
                  <a:outerShdw blurRad="50800" dist="38100" dir="2700000" algn="tl" rotWithShape="0">
                    <a:prstClr val="black">
                      <a:alpha val="40000"/>
                    </a:prstClr>
                  </a:outerShdw>
                </a:effectLst>
                <a:latin typeface="+mj-lt"/>
                <a:ea typeface="+mn-ea"/>
                <a:cs typeface="+mn-cs"/>
              </a:rPr>
              <a:t>Babeș-Bolyai University</a:t>
            </a:r>
            <a:endParaRPr lang="en-US" sz="1800" kern="1200" dirty="0">
              <a:solidFill>
                <a:schemeClr val="tx1"/>
              </a:solidFill>
              <a:effectLst>
                <a:outerShdw blurRad="50800" dist="38100" dir="2700000" algn="tl" rotWithShape="0">
                  <a:prstClr val="black">
                    <a:alpha val="40000"/>
                  </a:prstClr>
                </a:outerShdw>
              </a:effectLst>
              <a:latin typeface="+mj-lt"/>
              <a:ea typeface="+mn-ea"/>
              <a:cs typeface="+mn-cs"/>
            </a:endParaRPr>
          </a:p>
        </p:txBody>
      </p:sp>
    </p:spTree>
    <p:extLst>
      <p:ext uri="{BB962C8B-B14F-4D97-AF65-F5344CB8AC3E}">
        <p14:creationId xmlns:p14="http://schemas.microsoft.com/office/powerpoint/2010/main" val="14869737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act">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9" name="Rectangle 8"/>
          <p:cNvSpPr/>
          <p:nvPr userDrawn="1"/>
        </p:nvSpPr>
        <p:spPr>
          <a:xfrm>
            <a:off x="4532945" y="4252321"/>
            <a:ext cx="4048992" cy="369332"/>
          </a:xfrm>
          <a:prstGeom prst="rect">
            <a:avLst/>
          </a:prstGeom>
        </p:spPr>
        <p:txBody>
          <a:bodyPr wrap="square">
            <a:spAutoFit/>
          </a:bodyPr>
          <a:lstStyle/>
          <a:p>
            <a:pPr lvl="0" algn="ctr"/>
            <a:r>
              <a:rPr lang="ro-RO" b="1" dirty="0">
                <a:solidFill>
                  <a:schemeClr val="tx1"/>
                </a:solidFill>
                <a:effectLst>
                  <a:outerShdw blurRad="50800" dist="38100" dir="2700000" algn="tl" rotWithShape="0">
                    <a:prstClr val="black">
                      <a:alpha val="40000"/>
                    </a:prstClr>
                  </a:outerShdw>
                </a:effectLst>
                <a:latin typeface="+mj-lt"/>
              </a:rPr>
              <a:t>www.cs.ubbcluj.ro</a:t>
            </a:r>
            <a:endParaRPr lang="en-US" b="1" dirty="0">
              <a:solidFill>
                <a:schemeClr val="tx1"/>
              </a:solidFill>
              <a:effectLst>
                <a:outerShdw blurRad="50800" dist="38100" dir="2700000" algn="tl" rotWithShape="0">
                  <a:prstClr val="black">
                    <a:alpha val="40000"/>
                  </a:prstClr>
                </a:outerShdw>
              </a:effectLst>
              <a:latin typeface="+mj-lt"/>
            </a:endParaRPr>
          </a:p>
        </p:txBody>
      </p:sp>
      <p:cxnSp>
        <p:nvCxnSpPr>
          <p:cNvPr id="11" name="Straight Connector 10"/>
          <p:cNvCxnSpPr/>
          <p:nvPr userDrawn="1"/>
        </p:nvCxnSpPr>
        <p:spPr>
          <a:xfrm>
            <a:off x="4258962" y="2524510"/>
            <a:ext cx="0" cy="2097143"/>
          </a:xfrm>
          <a:prstGeom prst="line">
            <a:avLst/>
          </a:prstGeom>
          <a:ln w="76200">
            <a:solidFill>
              <a:schemeClr val="tx1"/>
            </a:solidFill>
          </a:ln>
        </p:spPr>
        <p:style>
          <a:lnRef idx="1">
            <a:schemeClr val="accent6"/>
          </a:lnRef>
          <a:fillRef idx="0">
            <a:schemeClr val="accent6"/>
          </a:fillRef>
          <a:effectRef idx="0">
            <a:schemeClr val="accent6"/>
          </a:effectRef>
          <a:fontRef idx="minor">
            <a:schemeClr val="tx1"/>
          </a:fontRef>
        </p:style>
      </p:cxn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5685" y="2519497"/>
            <a:ext cx="2102156" cy="2102156"/>
          </a:xfrm>
          <a:prstGeom prst="rect">
            <a:avLst/>
          </a:prstGeom>
        </p:spPr>
      </p:pic>
      <p:sp>
        <p:nvSpPr>
          <p:cNvPr id="2" name="Rectangle 1"/>
          <p:cNvSpPr/>
          <p:nvPr userDrawn="1"/>
        </p:nvSpPr>
        <p:spPr>
          <a:xfrm>
            <a:off x="4532945" y="3486086"/>
            <a:ext cx="4048992" cy="523220"/>
          </a:xfrm>
          <a:prstGeom prst="rect">
            <a:avLst/>
          </a:prstGeom>
        </p:spPr>
        <p:txBody>
          <a:bodyPr wrap="square" anchor="ctr">
            <a:spAutoFit/>
          </a:bodyPr>
          <a:lstStyle/>
          <a:p>
            <a:pPr lvl="0" algn="ctr"/>
            <a:r>
              <a:rPr lang="en-US" sz="1400" dirty="0">
                <a:effectLst>
                  <a:outerShdw blurRad="50800" dist="38100" dir="2700000" algn="tl" rotWithShape="0">
                    <a:prstClr val="black">
                      <a:alpha val="40000"/>
                    </a:prstClr>
                  </a:outerShdw>
                </a:effectLst>
              </a:rPr>
              <a:t>1 </a:t>
            </a:r>
            <a:r>
              <a:rPr lang="en-US" sz="1400" dirty="0" err="1">
                <a:effectLst>
                  <a:outerShdw blurRad="50800" dist="38100" dir="2700000" algn="tl" rotWithShape="0">
                    <a:prstClr val="black">
                      <a:alpha val="40000"/>
                    </a:prstClr>
                  </a:outerShdw>
                </a:effectLst>
              </a:rPr>
              <a:t>Mihail</a:t>
            </a:r>
            <a:r>
              <a:rPr lang="en-US" sz="1400" dirty="0">
                <a:effectLst>
                  <a:outerShdw blurRad="50800" dist="38100" dir="2700000" algn="tl" rotWithShape="0">
                    <a:prstClr val="black">
                      <a:alpha val="40000"/>
                    </a:prstClr>
                  </a:outerShdw>
                </a:effectLst>
              </a:rPr>
              <a:t> </a:t>
            </a:r>
            <a:r>
              <a:rPr lang="en-US" sz="1400" dirty="0" err="1">
                <a:effectLst>
                  <a:outerShdw blurRad="50800" dist="38100" dir="2700000" algn="tl" rotWithShape="0">
                    <a:prstClr val="black">
                      <a:alpha val="40000"/>
                    </a:prstClr>
                  </a:outerShdw>
                </a:effectLst>
              </a:rPr>
              <a:t>Kogălniceanu</a:t>
            </a:r>
            <a:r>
              <a:rPr lang="en-US" sz="1400" dirty="0">
                <a:effectLst>
                  <a:outerShdw blurRad="50800" dist="38100" dir="2700000" algn="tl" rotWithShape="0">
                    <a:prstClr val="black">
                      <a:alpha val="40000"/>
                    </a:prstClr>
                  </a:outerShdw>
                </a:effectLst>
              </a:rPr>
              <a:t> Street,</a:t>
            </a:r>
            <a:br>
              <a:rPr lang="ro-RO" sz="1400" dirty="0">
                <a:effectLst>
                  <a:outerShdw blurRad="50800" dist="38100" dir="2700000" algn="tl" rotWithShape="0">
                    <a:prstClr val="black">
                      <a:alpha val="40000"/>
                    </a:prstClr>
                  </a:outerShdw>
                </a:effectLst>
              </a:rPr>
            </a:br>
            <a:r>
              <a:rPr lang="ro-RO" sz="1400" dirty="0">
                <a:effectLst>
                  <a:outerShdw blurRad="50800" dist="38100" dir="2700000" algn="tl" rotWithShape="0">
                    <a:prstClr val="black">
                      <a:alpha val="40000"/>
                    </a:prstClr>
                  </a:outerShdw>
                </a:effectLst>
              </a:rPr>
              <a:t>Cluj-Napoca, Cluj, România</a:t>
            </a:r>
          </a:p>
        </p:txBody>
      </p:sp>
      <p:sp>
        <p:nvSpPr>
          <p:cNvPr id="3" name="Rectangle 2"/>
          <p:cNvSpPr/>
          <p:nvPr userDrawn="1"/>
        </p:nvSpPr>
        <p:spPr>
          <a:xfrm>
            <a:off x="4532944" y="2658297"/>
            <a:ext cx="4182687" cy="584775"/>
          </a:xfrm>
          <a:prstGeom prst="rect">
            <a:avLst/>
          </a:prstGeom>
        </p:spPr>
        <p:txBody>
          <a:bodyPr wrap="square" anchor="ctr">
            <a:spAutoFit/>
          </a:bodyPr>
          <a:lstStyle/>
          <a:p>
            <a:pPr lvl="0" algn="ctr"/>
            <a:r>
              <a:rPr lang="en-US" sz="1600" dirty="0">
                <a:effectLst>
                  <a:outerShdw blurRad="50800" dist="38100" dir="2700000" algn="tl" rotWithShape="0">
                    <a:prstClr val="black">
                      <a:alpha val="40000"/>
                    </a:prstClr>
                  </a:outerShdw>
                </a:effectLst>
                <a:latin typeface="+mj-lt"/>
              </a:rPr>
              <a:t>FACULTY OF MATHEMATICS AND COMPUTER SCIENCE</a:t>
            </a:r>
            <a:br>
              <a:rPr lang="en-US" sz="1600" dirty="0">
                <a:effectLst>
                  <a:outerShdw blurRad="50800" dist="38100" dir="2700000" algn="tl" rotWithShape="0">
                    <a:prstClr val="black">
                      <a:alpha val="40000"/>
                    </a:prstClr>
                  </a:outerShdw>
                </a:effectLst>
                <a:latin typeface="+mj-lt"/>
              </a:rPr>
            </a:br>
            <a:r>
              <a:rPr lang="en-US" sz="1600" dirty="0">
                <a:effectLst>
                  <a:outerShdw blurRad="50800" dist="38100" dir="2700000" algn="tl" rotWithShape="0">
                    <a:prstClr val="black">
                      <a:alpha val="40000"/>
                    </a:prstClr>
                  </a:outerShdw>
                </a:effectLst>
                <a:latin typeface="+mj-lt"/>
              </a:rPr>
              <a:t>BABEȘ-BOLYAI UNIVERSITY</a:t>
            </a:r>
          </a:p>
        </p:txBody>
      </p:sp>
    </p:spTree>
    <p:extLst>
      <p:ext uri="{BB962C8B-B14F-4D97-AF65-F5344CB8AC3E}">
        <p14:creationId xmlns:p14="http://schemas.microsoft.com/office/powerpoint/2010/main" val="846535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Titlu">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2596895" y="2678442"/>
            <a:ext cx="3927642" cy="354430"/>
          </a:xfrm>
          <a:prstGeom prst="rect">
            <a:avLst/>
          </a:prstGeom>
          <a:noFill/>
        </p:spPr>
        <p:txBody>
          <a:bodyPr anchor="ctr">
            <a:normAutofit/>
          </a:bodyPr>
          <a:lstStyle>
            <a:lvl1pPr marL="0" indent="0" algn="ctr">
              <a:buNone/>
              <a:defRPr sz="2400" b="0" baseline="0">
                <a:solidFill>
                  <a:schemeClr val="tx1"/>
                </a:solidFill>
                <a:latin typeface="+mj-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ro-RO" dirty="0"/>
              <a:t>Author</a:t>
            </a:r>
            <a:endParaRPr lang="en-US" dirty="0"/>
          </a:p>
        </p:txBody>
      </p:sp>
      <p:sp>
        <p:nvSpPr>
          <p:cNvPr id="10" name="Slide Number Placeholder 5"/>
          <p:cNvSpPr txBox="1">
            <a:spLocks/>
          </p:cNvSpPr>
          <p:nvPr userDrawn="1"/>
        </p:nvSpPr>
        <p:spPr>
          <a:xfrm>
            <a:off x="6524537" y="6369567"/>
            <a:ext cx="2057400" cy="365125"/>
          </a:xfrm>
          <a:prstGeom prst="rect">
            <a:avLst/>
          </a:prstGeom>
        </p:spPr>
        <p:txBody>
          <a:bodyPr vert="horz" lIns="91440" tIns="45720" rIns="91440" bIns="45720" rtlCol="0" anchor="ctr"/>
          <a:lstStyle>
            <a:defPPr>
              <a:defRPr lang="en-US"/>
            </a:defPPr>
            <a:lvl1pPr marL="0" algn="r" defTabSz="914400" rtl="0" eaLnBrk="1" latinLnBrk="0" hangingPunct="1">
              <a:defRPr sz="900" kern="1200">
                <a:solidFill>
                  <a:srgbClr val="004174"/>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5DF4B7-D390-4743-BC4A-39E252620E6B}" type="slidenum">
              <a:rPr lang="en-US" smtClean="0"/>
              <a:pPr/>
              <a:t>‹#›</a:t>
            </a:fld>
            <a:endParaRPr lang="en-US" dirty="0"/>
          </a:p>
        </p:txBody>
      </p:sp>
      <p:cxnSp>
        <p:nvCxnSpPr>
          <p:cNvPr id="5" name="Straight Connector 4"/>
          <p:cNvCxnSpPr/>
          <p:nvPr userDrawn="1"/>
        </p:nvCxnSpPr>
        <p:spPr>
          <a:xfrm>
            <a:off x="2596896" y="3429000"/>
            <a:ext cx="3950208" cy="0"/>
          </a:xfrm>
          <a:prstGeom prst="line">
            <a:avLst/>
          </a:prstGeom>
          <a:ln w="76200">
            <a:solidFill>
              <a:schemeClr val="accent6"/>
            </a:solidFill>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645834" y="5488694"/>
            <a:ext cx="1234440" cy="1234440"/>
          </a:xfrm>
          <a:prstGeom prst="rect">
            <a:avLst/>
          </a:prstGeom>
        </p:spPr>
      </p:pic>
      <p:sp>
        <p:nvSpPr>
          <p:cNvPr id="19" name="Title 1"/>
          <p:cNvSpPr>
            <a:spLocks noGrp="1"/>
          </p:cNvSpPr>
          <p:nvPr>
            <p:ph type="ctrTitle" hasCustomPrompt="1"/>
          </p:nvPr>
        </p:nvSpPr>
        <p:spPr>
          <a:xfrm>
            <a:off x="201168" y="1369306"/>
            <a:ext cx="8741664" cy="916185"/>
          </a:xfrm>
          <a:prstGeom prst="rect">
            <a:avLst/>
          </a:prstGeom>
          <a:effectLst/>
        </p:spPr>
        <p:txBody>
          <a:bodyPr wrap="none" anchor="t">
            <a:normAutofit/>
          </a:bodyPr>
          <a:lstStyle>
            <a:lvl1pPr algn="ctr">
              <a:defRPr sz="5400" b="0" spc="-225" baseline="0">
                <a:solidFill>
                  <a:schemeClr val="accent6"/>
                </a:solidFill>
                <a:effectLst>
                  <a:outerShdw blurRad="50800" dist="38100" dir="5400000" algn="t" rotWithShape="0">
                    <a:prstClr val="black">
                      <a:alpha val="40000"/>
                    </a:prstClr>
                  </a:outerShdw>
                </a:effectLst>
                <a:latin typeface="+mj-lt"/>
              </a:defRPr>
            </a:lvl1pPr>
          </a:lstStyle>
          <a:p>
            <a:r>
              <a:rPr lang="ro-RO" dirty="0"/>
              <a:t>Title of the presentation</a:t>
            </a:r>
            <a:endParaRPr lang="en-US" dirty="0"/>
          </a:p>
        </p:txBody>
      </p:sp>
    </p:spTree>
    <p:extLst>
      <p:ext uri="{BB962C8B-B14F-4D97-AF65-F5344CB8AC3E}">
        <p14:creationId xmlns:p14="http://schemas.microsoft.com/office/powerpoint/2010/main" val="3598143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u si Continut">
    <p:bg>
      <p:bgPr>
        <a:blipFill dpi="0" rotWithShape="1">
          <a:blip r:embed="rId2">
            <a:alphaModFix amt="97000"/>
            <a:lum/>
          </a:blip>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192423" y="876854"/>
            <a:ext cx="8737394" cy="769383"/>
          </a:xfrm>
          <a:prstGeom prst="rect">
            <a:avLst/>
          </a:prstGeom>
        </p:spPr>
        <p:txBody>
          <a:bodyPr/>
          <a:lstStyle>
            <a:lvl1pPr>
              <a:defRPr>
                <a:solidFill>
                  <a:srgbClr val="004174"/>
                </a:solidFill>
              </a:defRPr>
            </a:lvl1pPr>
          </a:lstStyle>
          <a:p>
            <a:r>
              <a:rPr lang="en-US" dirty="0"/>
              <a:t>Click to edit Master title style</a:t>
            </a:r>
          </a:p>
        </p:txBody>
      </p:sp>
      <p:sp>
        <p:nvSpPr>
          <p:cNvPr id="3" name="Content Placeholder 2"/>
          <p:cNvSpPr>
            <a:spLocks noGrp="1"/>
          </p:cNvSpPr>
          <p:nvPr>
            <p:ph idx="1"/>
          </p:nvPr>
        </p:nvSpPr>
        <p:spPr>
          <a:xfrm>
            <a:off x="192421" y="1825625"/>
            <a:ext cx="8737395" cy="4351338"/>
          </a:xfrm>
          <a:prstGeom prst="rect">
            <a:avLst/>
          </a:prstGeom>
        </p:spPr>
        <p:txBody>
          <a:bodyPr/>
          <a:lstStyle>
            <a:lvl1pPr>
              <a:defRPr>
                <a:solidFill>
                  <a:srgbClr val="114374"/>
                </a:solidFill>
              </a:defRPr>
            </a:lvl1pPr>
            <a:lvl2pPr>
              <a:defRPr>
                <a:solidFill>
                  <a:srgbClr val="114374"/>
                </a:solidFill>
              </a:defRPr>
            </a:lvl2pPr>
            <a:lvl3pPr>
              <a:defRPr>
                <a:solidFill>
                  <a:srgbClr val="114374"/>
                </a:solidFill>
              </a:defRPr>
            </a:lvl3pPr>
            <a:lvl4pPr>
              <a:defRPr>
                <a:solidFill>
                  <a:srgbClr val="114374"/>
                </a:solidFill>
              </a:defRPr>
            </a:lvl4pPr>
            <a:lvl5pPr>
              <a:defRPr>
                <a:solidFill>
                  <a:srgbClr val="114374"/>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192422" y="6356351"/>
            <a:ext cx="2057400" cy="365125"/>
          </a:xfrm>
          <a:prstGeom prst="rect">
            <a:avLst/>
          </a:prstGeom>
        </p:spPr>
        <p:txBody>
          <a:bodyPr/>
          <a:lstStyle>
            <a:lvl1pPr>
              <a:defRPr>
                <a:solidFill>
                  <a:srgbClr val="114374"/>
                </a:solidFill>
              </a:defRPr>
            </a:lvl1pPr>
          </a:lstStyle>
          <a:p>
            <a:fld id="{23E9C8A1-DF9D-411C-8C5F-FC9619BF422F}" type="datetime1">
              <a:rPr lang="en-US" smtClean="0"/>
              <a:t>5/18/2025</a:t>
            </a:fld>
            <a:endParaRPr lang="en-US" dirty="0"/>
          </a:p>
        </p:txBody>
      </p:sp>
      <p:sp>
        <p:nvSpPr>
          <p:cNvPr id="6" name="Slide Number Placeholder 5"/>
          <p:cNvSpPr>
            <a:spLocks noGrp="1"/>
          </p:cNvSpPr>
          <p:nvPr>
            <p:ph type="sldNum" sz="quarter" idx="12"/>
          </p:nvPr>
        </p:nvSpPr>
        <p:spPr>
          <a:xfrm>
            <a:off x="6872416" y="6361329"/>
            <a:ext cx="2057400" cy="365125"/>
          </a:xfrm>
          <a:prstGeom prst="rect">
            <a:avLst/>
          </a:prstGeom>
        </p:spPr>
        <p:txBody>
          <a:bodyPr/>
          <a:lstStyle>
            <a:lvl1pPr>
              <a:defRPr>
                <a:solidFill>
                  <a:srgbClr val="114374"/>
                </a:solidFill>
              </a:defRPr>
            </a:lvl1pPr>
          </a:lstStyle>
          <a:p>
            <a:fld id="{F15DF4B7-D390-4743-BC4A-39E252620E6B}" type="slidenum">
              <a:rPr lang="en-US" smtClean="0"/>
              <a:pPr/>
              <a:t>‹#›</a:t>
            </a:fld>
            <a:endParaRPr lang="en-US" dirty="0"/>
          </a:p>
        </p:txBody>
      </p:sp>
      <p:sp>
        <p:nvSpPr>
          <p:cNvPr id="7" name="Rectangle 6"/>
          <p:cNvSpPr/>
          <p:nvPr userDrawn="1"/>
        </p:nvSpPr>
        <p:spPr>
          <a:xfrm>
            <a:off x="0" y="-2"/>
            <a:ext cx="9144000" cy="615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userDrawn="1"/>
        </p:nvSpPr>
        <p:spPr>
          <a:xfrm>
            <a:off x="192421" y="-2"/>
            <a:ext cx="8737395" cy="615553"/>
          </a:xfrm>
          <a:prstGeom prst="rect">
            <a:avLst/>
          </a:prstGeom>
          <a:solidFill>
            <a:srgbClr val="004174"/>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bg1"/>
                </a:solidFill>
                <a:effectLst>
                  <a:outerShdw blurRad="50800" dist="38100" dir="2700000" algn="tl" rotWithShape="0">
                    <a:prstClr val="black">
                      <a:alpha val="40000"/>
                    </a:prstClr>
                  </a:outerShdw>
                </a:effectLst>
                <a:latin typeface="+mj-lt"/>
                <a:ea typeface="+mn-ea"/>
                <a:cs typeface="+mn-cs"/>
              </a:rPr>
              <a:t>Faculty of Mathematics and Computer Science</a:t>
            </a:r>
            <a:br>
              <a:rPr lang="ro-RO" sz="1800" kern="1200" dirty="0">
                <a:solidFill>
                  <a:schemeClr val="bg1"/>
                </a:solidFill>
                <a:effectLst>
                  <a:outerShdw blurRad="50800" dist="38100" dir="2700000" algn="tl" rotWithShape="0">
                    <a:prstClr val="black">
                      <a:alpha val="40000"/>
                    </a:prstClr>
                  </a:outerShdw>
                </a:effectLst>
                <a:latin typeface="+mj-lt"/>
                <a:ea typeface="+mn-ea"/>
                <a:cs typeface="+mn-cs"/>
              </a:rPr>
            </a:br>
            <a:r>
              <a:rPr lang="ro-RO" sz="1600" kern="1200" dirty="0">
                <a:solidFill>
                  <a:schemeClr val="bg1"/>
                </a:solidFill>
                <a:effectLst>
                  <a:outerShdw blurRad="50800" dist="38100" dir="2700000" algn="tl" rotWithShape="0">
                    <a:prstClr val="black">
                      <a:alpha val="40000"/>
                    </a:prstClr>
                  </a:outerShdw>
                </a:effectLst>
                <a:latin typeface="+mj-lt"/>
                <a:ea typeface="+mn-ea"/>
                <a:cs typeface="+mn-cs"/>
              </a:rPr>
              <a:t>Babeș-Bolyai University</a:t>
            </a:r>
            <a:endParaRPr lang="en-US" sz="1600" kern="1200" dirty="0">
              <a:solidFill>
                <a:schemeClr val="bg1"/>
              </a:solidFill>
              <a:effectLst>
                <a:outerShdw blurRad="50800" dist="38100" dir="2700000" algn="tl" rotWithShape="0">
                  <a:prstClr val="black">
                    <a:alpha val="40000"/>
                  </a:prstClr>
                </a:outerShdw>
              </a:effectLst>
              <a:latin typeface="+mj-lt"/>
              <a:ea typeface="+mn-ea"/>
              <a:cs typeface="+mn-cs"/>
            </a:endParaRPr>
          </a:p>
        </p:txBody>
      </p:sp>
    </p:spTree>
    <p:extLst>
      <p:ext uri="{BB962C8B-B14F-4D97-AF65-F5344CB8AC3E}">
        <p14:creationId xmlns:p14="http://schemas.microsoft.com/office/powerpoint/2010/main" val="396724039"/>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inut paralel simplu">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2423" y="876854"/>
            <a:ext cx="8737394" cy="769383"/>
          </a:xfrm>
          <a:prstGeom prst="rect">
            <a:avLst/>
          </a:prstGeo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192422" y="1825625"/>
            <a:ext cx="4233672" cy="435133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96145" y="1825625"/>
            <a:ext cx="4233672" cy="435133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a:xfrm>
            <a:off x="192422" y="6362236"/>
            <a:ext cx="2057400" cy="365125"/>
          </a:xfrm>
          <a:prstGeom prst="rect">
            <a:avLst/>
          </a:prstGeom>
        </p:spPr>
        <p:txBody>
          <a:bodyPr/>
          <a:lstStyle>
            <a:lvl1pPr>
              <a:defRPr>
                <a:solidFill>
                  <a:schemeClr val="bg1"/>
                </a:solidFill>
              </a:defRPr>
            </a:lvl1pPr>
          </a:lstStyle>
          <a:p>
            <a:fld id="{BFDA29EC-E924-41A3-B5BE-5D0670F22716}" type="datetime1">
              <a:rPr lang="en-US" smtClean="0"/>
              <a:t>5/18/2025</a:t>
            </a:fld>
            <a:endParaRPr lang="en-US" dirty="0"/>
          </a:p>
        </p:txBody>
      </p:sp>
      <p:sp>
        <p:nvSpPr>
          <p:cNvPr id="7" name="Slide Number Placeholder 6"/>
          <p:cNvSpPr>
            <a:spLocks noGrp="1"/>
          </p:cNvSpPr>
          <p:nvPr>
            <p:ph type="sldNum" sz="quarter" idx="12"/>
          </p:nvPr>
        </p:nvSpPr>
        <p:spPr>
          <a:xfrm>
            <a:off x="6872417" y="6351137"/>
            <a:ext cx="2057400" cy="365125"/>
          </a:xfrm>
          <a:prstGeom prst="rect">
            <a:avLst/>
          </a:prstGeom>
        </p:spPr>
        <p:txBody>
          <a:bodyPr/>
          <a:lstStyle>
            <a:lvl1pPr>
              <a:defRPr>
                <a:solidFill>
                  <a:schemeClr val="bg1"/>
                </a:solidFill>
              </a:defRPr>
            </a:lvl1pPr>
          </a:lstStyle>
          <a:p>
            <a:fld id="{F15DF4B7-D390-4743-BC4A-39E252620E6B}" type="slidenum">
              <a:rPr lang="en-US" smtClean="0"/>
              <a:pPr/>
              <a:t>‹#›</a:t>
            </a:fld>
            <a:endParaRPr lang="en-US" dirty="0"/>
          </a:p>
        </p:txBody>
      </p:sp>
      <p:sp>
        <p:nvSpPr>
          <p:cNvPr id="8" name="Rectangle 7"/>
          <p:cNvSpPr/>
          <p:nvPr userDrawn="1"/>
        </p:nvSpPr>
        <p:spPr>
          <a:xfrm>
            <a:off x="0" y="-2"/>
            <a:ext cx="9144000" cy="615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userDrawn="1"/>
        </p:nvSpPr>
        <p:spPr>
          <a:xfrm>
            <a:off x="192421" y="-2"/>
            <a:ext cx="8737395" cy="615553"/>
          </a:xfrm>
          <a:prstGeom prst="rect">
            <a:avLst/>
          </a:prstGeom>
          <a:solidFill>
            <a:srgbClr val="004174"/>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t>Faculty of Mathematics and Computer Science</a:t>
            </a:r>
            <a:b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br>
            <a:r>
              <a:rPr lang="en-US" sz="1600" kern="1200" dirty="0">
                <a:solidFill>
                  <a:schemeClr val="tx1"/>
                </a:solidFill>
                <a:effectLst>
                  <a:outerShdw blurRad="50800" dist="38100" dir="2700000" algn="tl" rotWithShape="0">
                    <a:prstClr val="black">
                      <a:alpha val="40000"/>
                    </a:prstClr>
                  </a:outerShdw>
                </a:effectLst>
                <a:latin typeface="+mj-lt"/>
                <a:ea typeface="+mn-ea"/>
                <a:cs typeface="+mn-cs"/>
              </a:rPr>
              <a:t>Babeș-Bolyai University</a:t>
            </a:r>
            <a:endParaRPr lang="en-US" sz="1800" kern="1200" dirty="0">
              <a:solidFill>
                <a:schemeClr val="tx1"/>
              </a:solidFill>
              <a:effectLst>
                <a:outerShdw blurRad="50800" dist="38100" dir="2700000" algn="tl" rotWithShape="0">
                  <a:prstClr val="black">
                    <a:alpha val="40000"/>
                  </a:prstClr>
                </a:outerShdw>
              </a:effectLst>
              <a:latin typeface="+mj-lt"/>
              <a:ea typeface="+mn-ea"/>
              <a:cs typeface="+mn-cs"/>
            </a:endParaRPr>
          </a:p>
        </p:txBody>
      </p:sp>
    </p:spTree>
    <p:extLst>
      <p:ext uri="{BB962C8B-B14F-4D97-AF65-F5344CB8AC3E}">
        <p14:creationId xmlns:p14="http://schemas.microsoft.com/office/powerpoint/2010/main" val="218260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inut paralel complex">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422" y="1747044"/>
            <a:ext cx="4233672" cy="823912"/>
          </a:xfrm>
          <a:prstGeom prst="rect">
            <a:avLst/>
          </a:prstGeom>
          <a:solidFill>
            <a:srgbClr val="004174"/>
          </a:solidFill>
        </p:spPr>
        <p:txBody>
          <a:bodyPr anchor="ctr">
            <a:normAutofit/>
          </a:bodyPr>
          <a:lstStyle>
            <a:lvl1pPr marL="0" indent="0" algn="ctr">
              <a:buNone/>
              <a:defRPr sz="20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Edit Master text styles</a:t>
            </a:r>
          </a:p>
        </p:txBody>
      </p:sp>
      <p:sp>
        <p:nvSpPr>
          <p:cNvPr id="4" name="Content Placeholder 3"/>
          <p:cNvSpPr>
            <a:spLocks noGrp="1"/>
          </p:cNvSpPr>
          <p:nvPr>
            <p:ph sz="half" idx="2"/>
          </p:nvPr>
        </p:nvSpPr>
        <p:spPr>
          <a:xfrm>
            <a:off x="192422" y="2570956"/>
            <a:ext cx="4233672" cy="368458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96144" y="1747044"/>
            <a:ext cx="4233672" cy="823912"/>
          </a:xfrm>
          <a:prstGeom prst="rect">
            <a:avLst/>
          </a:prstGeom>
          <a:solidFill>
            <a:srgbClr val="004174"/>
          </a:solidFill>
        </p:spPr>
        <p:txBody>
          <a:bodyPr vert="horz" lIns="91440" tIns="45720" rIns="91440" bIns="45720" rtlCol="0" anchor="ctr">
            <a:normAutofit/>
          </a:bodyPr>
          <a:lstStyle>
            <a:lvl1pPr algn="ctr">
              <a:buNone/>
              <a:defRPr lang="en-US" sz="2000" b="0">
                <a:solidFill>
                  <a:schemeClr val="tx1"/>
                </a:solidFill>
              </a:defRPr>
            </a:lvl1pPr>
          </a:lstStyle>
          <a:p>
            <a:pPr marL="0" lvl="0" indent="0">
              <a:buNone/>
            </a:pPr>
            <a:r>
              <a:rPr lang="en-US" dirty="0"/>
              <a:t>Edit Master text styles</a:t>
            </a:r>
          </a:p>
        </p:txBody>
      </p:sp>
      <p:sp>
        <p:nvSpPr>
          <p:cNvPr id="6" name="Content Placeholder 5"/>
          <p:cNvSpPr>
            <a:spLocks noGrp="1"/>
          </p:cNvSpPr>
          <p:nvPr>
            <p:ph sz="quarter" idx="4"/>
          </p:nvPr>
        </p:nvSpPr>
        <p:spPr>
          <a:xfrm>
            <a:off x="4696144" y="2570956"/>
            <a:ext cx="4233672" cy="368458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a:xfrm>
            <a:off x="192422" y="6356351"/>
            <a:ext cx="2057400" cy="365125"/>
          </a:xfrm>
          <a:prstGeom prst="rect">
            <a:avLst/>
          </a:prstGeom>
        </p:spPr>
        <p:txBody>
          <a:bodyPr/>
          <a:lstStyle>
            <a:lvl1pPr>
              <a:defRPr>
                <a:solidFill>
                  <a:schemeClr val="bg1"/>
                </a:solidFill>
              </a:defRPr>
            </a:lvl1pPr>
          </a:lstStyle>
          <a:p>
            <a:fld id="{FDAAADCF-EB19-455B-BD58-E7E620490F64}" type="datetime1">
              <a:rPr lang="en-US" smtClean="0"/>
              <a:t>5/18/2025</a:t>
            </a:fld>
            <a:endParaRPr lang="en-US" dirty="0"/>
          </a:p>
        </p:txBody>
      </p:sp>
      <p:sp>
        <p:nvSpPr>
          <p:cNvPr id="9" name="Slide Number Placeholder 8"/>
          <p:cNvSpPr>
            <a:spLocks noGrp="1"/>
          </p:cNvSpPr>
          <p:nvPr>
            <p:ph type="sldNum" sz="quarter" idx="12"/>
          </p:nvPr>
        </p:nvSpPr>
        <p:spPr>
          <a:xfrm>
            <a:off x="6872416" y="6361329"/>
            <a:ext cx="2057400" cy="365125"/>
          </a:xfrm>
          <a:prstGeom prst="rect">
            <a:avLst/>
          </a:prstGeom>
        </p:spPr>
        <p:txBody>
          <a:bodyPr/>
          <a:lstStyle>
            <a:lvl1pPr>
              <a:defRPr>
                <a:solidFill>
                  <a:schemeClr val="bg1"/>
                </a:solidFill>
              </a:defRPr>
            </a:lvl1pPr>
          </a:lstStyle>
          <a:p>
            <a:fld id="{F15DF4B7-D390-4743-BC4A-39E252620E6B}" type="slidenum">
              <a:rPr lang="en-US" smtClean="0"/>
              <a:pPr/>
              <a:t>‹#›</a:t>
            </a:fld>
            <a:endParaRPr lang="en-US" dirty="0"/>
          </a:p>
        </p:txBody>
      </p:sp>
      <p:sp>
        <p:nvSpPr>
          <p:cNvPr id="10" name="Title 1"/>
          <p:cNvSpPr>
            <a:spLocks noGrp="1"/>
          </p:cNvSpPr>
          <p:nvPr>
            <p:ph type="title"/>
          </p:nvPr>
        </p:nvSpPr>
        <p:spPr>
          <a:xfrm>
            <a:off x="192421" y="876854"/>
            <a:ext cx="8741664" cy="769383"/>
          </a:xfrm>
          <a:prstGeom prst="rect">
            <a:avLst/>
          </a:prstGeom>
        </p:spPr>
        <p:txBody>
          <a:bodyPr/>
          <a:lstStyle>
            <a:lvl1pPr>
              <a:defRPr>
                <a:solidFill>
                  <a:schemeClr val="bg1"/>
                </a:solidFill>
              </a:defRPr>
            </a:lvl1pPr>
          </a:lstStyle>
          <a:p>
            <a:r>
              <a:rPr lang="en-US" dirty="0"/>
              <a:t>Click to edit Master title style</a:t>
            </a:r>
          </a:p>
        </p:txBody>
      </p:sp>
      <p:sp>
        <p:nvSpPr>
          <p:cNvPr id="11" name="Rectangle 10"/>
          <p:cNvSpPr/>
          <p:nvPr userDrawn="1"/>
        </p:nvSpPr>
        <p:spPr>
          <a:xfrm>
            <a:off x="0" y="-2"/>
            <a:ext cx="9144000" cy="615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userDrawn="1"/>
        </p:nvSpPr>
        <p:spPr>
          <a:xfrm>
            <a:off x="192421" y="-2"/>
            <a:ext cx="8737395" cy="615553"/>
          </a:xfrm>
          <a:prstGeom prst="rect">
            <a:avLst/>
          </a:prstGeom>
          <a:solidFill>
            <a:srgbClr val="004174"/>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t>Faculty of Mathematics and Computer Science</a:t>
            </a:r>
            <a:b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br>
            <a:r>
              <a:rPr lang="en-US" sz="1600" kern="1200" dirty="0">
                <a:solidFill>
                  <a:schemeClr val="tx1"/>
                </a:solidFill>
                <a:effectLst>
                  <a:outerShdw blurRad="50800" dist="38100" dir="2700000" algn="tl" rotWithShape="0">
                    <a:prstClr val="black">
                      <a:alpha val="40000"/>
                    </a:prstClr>
                  </a:outerShdw>
                </a:effectLst>
                <a:latin typeface="+mj-lt"/>
                <a:ea typeface="+mn-ea"/>
                <a:cs typeface="+mn-cs"/>
              </a:rPr>
              <a:t>Babeș-Bolyai University</a:t>
            </a:r>
            <a:endParaRPr lang="en-US" sz="1800" kern="1200" dirty="0">
              <a:solidFill>
                <a:schemeClr val="tx1"/>
              </a:solidFill>
              <a:effectLst>
                <a:outerShdw blurRad="50800" dist="38100" dir="2700000" algn="tl" rotWithShape="0">
                  <a:prstClr val="black">
                    <a:alpha val="40000"/>
                  </a:prstClr>
                </a:outerShdw>
              </a:effectLst>
              <a:latin typeface="+mj-lt"/>
              <a:ea typeface="+mn-ea"/>
              <a:cs typeface="+mn-cs"/>
            </a:endParaRPr>
          </a:p>
        </p:txBody>
      </p:sp>
    </p:spTree>
    <p:extLst>
      <p:ext uri="{BB962C8B-B14F-4D97-AF65-F5344CB8AC3E}">
        <p14:creationId xmlns:p14="http://schemas.microsoft.com/office/powerpoint/2010/main" val="13483962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Doar Titlu">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2423" y="876854"/>
            <a:ext cx="8737394" cy="769383"/>
          </a:xfrm>
          <a:prstGeom prst="rect">
            <a:avLst/>
          </a:prstGeom>
        </p:spPr>
        <p:txBody>
          <a:bodyPr/>
          <a:lstStyle>
            <a:lvl1pPr>
              <a:defRPr>
                <a:solidFill>
                  <a:schemeClr val="bg1"/>
                </a:solidFill>
              </a:defRPr>
            </a:lvl1pPr>
          </a:lstStyle>
          <a:p>
            <a:r>
              <a:rPr lang="en-US" dirty="0"/>
              <a:t>Click to edit Master title style</a:t>
            </a:r>
          </a:p>
        </p:txBody>
      </p:sp>
      <p:sp>
        <p:nvSpPr>
          <p:cNvPr id="3" name="Date Placeholder 2"/>
          <p:cNvSpPr>
            <a:spLocks noGrp="1"/>
          </p:cNvSpPr>
          <p:nvPr>
            <p:ph type="dt" sz="half" idx="10"/>
          </p:nvPr>
        </p:nvSpPr>
        <p:spPr>
          <a:xfrm>
            <a:off x="192422" y="6356351"/>
            <a:ext cx="2057400" cy="365125"/>
          </a:xfrm>
          <a:prstGeom prst="rect">
            <a:avLst/>
          </a:prstGeom>
        </p:spPr>
        <p:txBody>
          <a:bodyPr/>
          <a:lstStyle>
            <a:lvl1pPr>
              <a:defRPr>
                <a:solidFill>
                  <a:schemeClr val="bg1"/>
                </a:solidFill>
              </a:defRPr>
            </a:lvl1pPr>
          </a:lstStyle>
          <a:p>
            <a:fld id="{A2F68D6A-48B6-4CD5-A684-04AAD272DA69}" type="datetime1">
              <a:rPr lang="en-US" smtClean="0"/>
              <a:t>5/18/2025</a:t>
            </a:fld>
            <a:endParaRPr lang="en-US" dirty="0"/>
          </a:p>
        </p:txBody>
      </p:sp>
      <p:sp>
        <p:nvSpPr>
          <p:cNvPr id="5" name="Slide Number Placeholder 4"/>
          <p:cNvSpPr>
            <a:spLocks noGrp="1"/>
          </p:cNvSpPr>
          <p:nvPr>
            <p:ph type="sldNum" sz="quarter" idx="12"/>
          </p:nvPr>
        </p:nvSpPr>
        <p:spPr>
          <a:xfrm>
            <a:off x="6872416" y="6361329"/>
            <a:ext cx="2057400" cy="365125"/>
          </a:xfrm>
          <a:prstGeom prst="rect">
            <a:avLst/>
          </a:prstGeom>
        </p:spPr>
        <p:txBody>
          <a:bodyPr/>
          <a:lstStyle>
            <a:lvl1pPr>
              <a:defRPr>
                <a:solidFill>
                  <a:schemeClr val="bg1"/>
                </a:solidFill>
              </a:defRPr>
            </a:lvl1pPr>
          </a:lstStyle>
          <a:p>
            <a:fld id="{F15DF4B7-D390-4743-BC4A-39E252620E6B}" type="slidenum">
              <a:rPr lang="en-US" smtClean="0"/>
              <a:pPr/>
              <a:t>‹#›</a:t>
            </a:fld>
            <a:endParaRPr lang="en-US" dirty="0"/>
          </a:p>
        </p:txBody>
      </p:sp>
      <p:sp>
        <p:nvSpPr>
          <p:cNvPr id="6" name="Rectangle 5"/>
          <p:cNvSpPr/>
          <p:nvPr userDrawn="1"/>
        </p:nvSpPr>
        <p:spPr>
          <a:xfrm>
            <a:off x="0" y="-2"/>
            <a:ext cx="9144000" cy="615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userDrawn="1"/>
        </p:nvSpPr>
        <p:spPr>
          <a:xfrm>
            <a:off x="192421" y="-2"/>
            <a:ext cx="8737395" cy="615553"/>
          </a:xfrm>
          <a:prstGeom prst="rect">
            <a:avLst/>
          </a:prstGeom>
          <a:solidFill>
            <a:srgbClr val="004174"/>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t>Faculty of Mathematics and Computer Science</a:t>
            </a:r>
            <a:b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br>
            <a:r>
              <a:rPr lang="en-US" sz="1600" kern="1200" dirty="0">
                <a:solidFill>
                  <a:schemeClr val="tx1"/>
                </a:solidFill>
                <a:effectLst>
                  <a:outerShdw blurRad="50800" dist="38100" dir="2700000" algn="tl" rotWithShape="0">
                    <a:prstClr val="black">
                      <a:alpha val="40000"/>
                    </a:prstClr>
                  </a:outerShdw>
                </a:effectLst>
                <a:latin typeface="+mj-lt"/>
                <a:ea typeface="+mn-ea"/>
                <a:cs typeface="+mn-cs"/>
              </a:rPr>
              <a:t>Babeș-Bolyai University</a:t>
            </a:r>
            <a:endParaRPr lang="en-US" sz="1800" kern="1200" dirty="0">
              <a:solidFill>
                <a:schemeClr val="tx1"/>
              </a:solidFill>
              <a:effectLst>
                <a:outerShdw blurRad="50800" dist="38100" dir="2700000" algn="tl" rotWithShape="0">
                  <a:prstClr val="black">
                    <a:alpha val="40000"/>
                  </a:prstClr>
                </a:outerShdw>
              </a:effectLst>
              <a:latin typeface="+mj-lt"/>
              <a:ea typeface="+mn-ea"/>
              <a:cs typeface="+mn-cs"/>
            </a:endParaRPr>
          </a:p>
        </p:txBody>
      </p:sp>
    </p:spTree>
    <p:extLst>
      <p:ext uri="{BB962C8B-B14F-4D97-AF65-F5344CB8AC3E}">
        <p14:creationId xmlns:p14="http://schemas.microsoft.com/office/powerpoint/2010/main" val="1024616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Slide Gol">
    <p:bg>
      <p:bgPr>
        <a:solidFill>
          <a:schemeClr val="tx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92422" y="6356351"/>
            <a:ext cx="2057400" cy="365125"/>
          </a:xfrm>
          <a:prstGeom prst="rect">
            <a:avLst/>
          </a:prstGeom>
        </p:spPr>
        <p:txBody>
          <a:bodyPr/>
          <a:lstStyle>
            <a:lvl1pPr>
              <a:defRPr>
                <a:solidFill>
                  <a:schemeClr val="bg1"/>
                </a:solidFill>
              </a:defRPr>
            </a:lvl1pPr>
          </a:lstStyle>
          <a:p>
            <a:fld id="{3745CEDF-6B39-4773-9E6A-C6BA65DB4B8E}" type="datetime1">
              <a:rPr lang="en-US" smtClean="0"/>
              <a:t>5/18/2025</a:t>
            </a:fld>
            <a:endParaRPr lang="en-US" dirty="0"/>
          </a:p>
        </p:txBody>
      </p:sp>
      <p:sp>
        <p:nvSpPr>
          <p:cNvPr id="4" name="Slide Number Placeholder 3"/>
          <p:cNvSpPr>
            <a:spLocks noGrp="1"/>
          </p:cNvSpPr>
          <p:nvPr>
            <p:ph type="sldNum" sz="quarter" idx="12"/>
          </p:nvPr>
        </p:nvSpPr>
        <p:spPr>
          <a:xfrm>
            <a:off x="6872416" y="6361329"/>
            <a:ext cx="2057400" cy="365125"/>
          </a:xfrm>
          <a:prstGeom prst="rect">
            <a:avLst/>
          </a:prstGeom>
        </p:spPr>
        <p:txBody>
          <a:bodyPr/>
          <a:lstStyle>
            <a:lvl1pPr>
              <a:defRPr>
                <a:solidFill>
                  <a:schemeClr val="bg1"/>
                </a:solidFill>
              </a:defRPr>
            </a:lvl1pPr>
          </a:lstStyle>
          <a:p>
            <a:fld id="{F15DF4B7-D390-4743-BC4A-39E252620E6B}" type="slidenum">
              <a:rPr lang="en-US" smtClean="0"/>
              <a:pPr/>
              <a:t>‹#›</a:t>
            </a:fld>
            <a:endParaRPr lang="en-US" dirty="0"/>
          </a:p>
        </p:txBody>
      </p:sp>
      <p:sp>
        <p:nvSpPr>
          <p:cNvPr id="5" name="Rectangle 4"/>
          <p:cNvSpPr/>
          <p:nvPr userDrawn="1"/>
        </p:nvSpPr>
        <p:spPr>
          <a:xfrm>
            <a:off x="0" y="-2"/>
            <a:ext cx="9144000" cy="615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userDrawn="1"/>
        </p:nvSpPr>
        <p:spPr>
          <a:xfrm>
            <a:off x="192421" y="-2"/>
            <a:ext cx="8737395" cy="615553"/>
          </a:xfrm>
          <a:prstGeom prst="rect">
            <a:avLst/>
          </a:prstGeom>
          <a:solidFill>
            <a:srgbClr val="004174"/>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t>Faculty of Mathematics and Computer Science</a:t>
            </a:r>
            <a:b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br>
            <a:r>
              <a:rPr lang="en-US" sz="1600" kern="1200" dirty="0">
                <a:solidFill>
                  <a:schemeClr val="tx1"/>
                </a:solidFill>
                <a:effectLst>
                  <a:outerShdw blurRad="50800" dist="38100" dir="2700000" algn="tl" rotWithShape="0">
                    <a:prstClr val="black">
                      <a:alpha val="40000"/>
                    </a:prstClr>
                  </a:outerShdw>
                </a:effectLst>
                <a:latin typeface="+mj-lt"/>
                <a:ea typeface="+mn-ea"/>
                <a:cs typeface="+mn-cs"/>
              </a:rPr>
              <a:t>Babeș-Bolyai University</a:t>
            </a:r>
            <a:endParaRPr lang="en-US" sz="1800" kern="1200" dirty="0">
              <a:solidFill>
                <a:schemeClr val="tx1"/>
              </a:solidFill>
              <a:effectLst>
                <a:outerShdw blurRad="50800" dist="38100" dir="2700000" algn="tl" rotWithShape="0">
                  <a:prstClr val="black">
                    <a:alpha val="40000"/>
                  </a:prstClr>
                </a:outerShdw>
              </a:effectLst>
              <a:latin typeface="+mj-lt"/>
              <a:ea typeface="+mn-ea"/>
              <a:cs typeface="+mn-cs"/>
            </a:endParaRPr>
          </a:p>
        </p:txBody>
      </p:sp>
    </p:spTree>
    <p:extLst>
      <p:ext uri="{BB962C8B-B14F-4D97-AF65-F5344CB8AC3E}">
        <p14:creationId xmlns:p14="http://schemas.microsoft.com/office/powerpoint/2010/main" val="3109186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u si Continut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0"/>
          </p:nvPr>
        </p:nvSpPr>
        <p:spPr>
          <a:xfrm>
            <a:off x="192422" y="6356351"/>
            <a:ext cx="2057400" cy="365125"/>
          </a:xfrm>
          <a:prstGeom prst="rect">
            <a:avLst/>
          </a:prstGeom>
        </p:spPr>
        <p:txBody>
          <a:bodyPr/>
          <a:lstStyle>
            <a:lvl1pPr>
              <a:defRPr>
                <a:solidFill>
                  <a:schemeClr val="bg1"/>
                </a:solidFill>
              </a:defRPr>
            </a:lvl1pPr>
          </a:lstStyle>
          <a:p>
            <a:fld id="{B359FE91-8333-4547-8501-BA7A2E28790A}" type="datetime1">
              <a:rPr lang="en-US" smtClean="0"/>
              <a:t>5/18/2025</a:t>
            </a:fld>
            <a:endParaRPr lang="en-US" dirty="0"/>
          </a:p>
        </p:txBody>
      </p:sp>
      <p:sp>
        <p:nvSpPr>
          <p:cNvPr id="7" name="Slide Number Placeholder 6"/>
          <p:cNvSpPr>
            <a:spLocks noGrp="1"/>
          </p:cNvSpPr>
          <p:nvPr>
            <p:ph type="sldNum" sz="quarter" idx="12"/>
          </p:nvPr>
        </p:nvSpPr>
        <p:spPr>
          <a:xfrm>
            <a:off x="6872416" y="6361329"/>
            <a:ext cx="2057400" cy="365125"/>
          </a:xfrm>
          <a:prstGeom prst="rect">
            <a:avLst/>
          </a:prstGeom>
        </p:spPr>
        <p:txBody>
          <a:bodyPr/>
          <a:lstStyle>
            <a:lvl1pPr>
              <a:defRPr>
                <a:solidFill>
                  <a:schemeClr val="bg1"/>
                </a:solidFill>
              </a:defRPr>
            </a:lvl1pPr>
          </a:lstStyle>
          <a:p>
            <a:fld id="{F15DF4B7-D390-4743-BC4A-39E252620E6B}" type="slidenum">
              <a:rPr lang="en-US" smtClean="0"/>
              <a:pPr/>
              <a:t>‹#›</a:t>
            </a:fld>
            <a:endParaRPr lang="en-US" dirty="0"/>
          </a:p>
        </p:txBody>
      </p:sp>
      <p:sp>
        <p:nvSpPr>
          <p:cNvPr id="8" name="Rectangle 7"/>
          <p:cNvSpPr/>
          <p:nvPr userDrawn="1"/>
        </p:nvSpPr>
        <p:spPr>
          <a:xfrm>
            <a:off x="0" y="-2"/>
            <a:ext cx="9144000" cy="615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userDrawn="1"/>
        </p:nvSpPr>
        <p:spPr>
          <a:xfrm>
            <a:off x="192421" y="-2"/>
            <a:ext cx="8737395" cy="615553"/>
          </a:xfrm>
          <a:prstGeom prst="rect">
            <a:avLst/>
          </a:prstGeom>
          <a:solidFill>
            <a:srgbClr val="004174"/>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t>Faculty of Mathematics and Computer Science</a:t>
            </a:r>
            <a:b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br>
            <a:r>
              <a:rPr lang="en-US" sz="1600" kern="1200" dirty="0">
                <a:solidFill>
                  <a:schemeClr val="tx1"/>
                </a:solidFill>
                <a:effectLst>
                  <a:outerShdw blurRad="50800" dist="38100" dir="2700000" algn="tl" rotWithShape="0">
                    <a:prstClr val="black">
                      <a:alpha val="40000"/>
                    </a:prstClr>
                  </a:outerShdw>
                </a:effectLst>
                <a:latin typeface="+mj-lt"/>
                <a:ea typeface="+mn-ea"/>
                <a:cs typeface="+mn-cs"/>
              </a:rPr>
              <a:t>Babeș-Bolyai University</a:t>
            </a:r>
            <a:endParaRPr lang="en-US" sz="1800" kern="1200" dirty="0">
              <a:solidFill>
                <a:schemeClr val="tx1"/>
              </a:solidFill>
              <a:effectLst>
                <a:outerShdw blurRad="50800" dist="38100" dir="2700000" algn="tl" rotWithShape="0">
                  <a:prstClr val="black">
                    <a:alpha val="40000"/>
                  </a:prstClr>
                </a:outerShdw>
              </a:effectLst>
              <a:latin typeface="+mj-lt"/>
              <a:ea typeface="+mn-ea"/>
              <a:cs typeface="+mn-cs"/>
            </a:endParaRPr>
          </a:p>
        </p:txBody>
      </p:sp>
    </p:spTree>
    <p:extLst>
      <p:ext uri="{BB962C8B-B14F-4D97-AF65-F5344CB8AC3E}">
        <p14:creationId xmlns:p14="http://schemas.microsoft.com/office/powerpoint/2010/main" val="2853636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u si Imagine panoramic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87745" y="4731365"/>
            <a:ext cx="8741664" cy="819355"/>
          </a:xfrm>
          <a:prstGeom prst="rect">
            <a:avLst/>
          </a:prstGeom>
        </p:spPr>
        <p:txBody>
          <a:bodyPr anchor="b"/>
          <a:lstStyle>
            <a:lvl1pPr>
              <a:defRPr sz="240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92422" y="997777"/>
            <a:ext cx="8741664" cy="3746118"/>
          </a:xfrm>
          <a:prstGeom prst="rect">
            <a:avLst/>
          </a:prstGeom>
        </p:spPr>
        <p:txBody>
          <a:bodyPr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icon to add picture</a:t>
            </a:r>
          </a:p>
        </p:txBody>
      </p:sp>
      <p:sp>
        <p:nvSpPr>
          <p:cNvPr id="4" name="Text Placeholder 3"/>
          <p:cNvSpPr>
            <a:spLocks noGrp="1"/>
          </p:cNvSpPr>
          <p:nvPr>
            <p:ph type="body" sz="half" idx="2"/>
          </p:nvPr>
        </p:nvSpPr>
        <p:spPr>
          <a:xfrm>
            <a:off x="187744" y="5550720"/>
            <a:ext cx="8741664" cy="682472"/>
          </a:xfrm>
          <a:prstGeom prst="rect">
            <a:avLst/>
          </a:prstGeom>
        </p:spPr>
        <p:txBody>
          <a:bodyPr/>
          <a:lstStyle>
            <a:lvl1pPr marL="0" indent="0">
              <a:buNone/>
              <a:defRPr sz="1200">
                <a:solidFill>
                  <a:schemeClr val="bg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Edit Master text styles</a:t>
            </a:r>
          </a:p>
        </p:txBody>
      </p:sp>
      <p:sp>
        <p:nvSpPr>
          <p:cNvPr id="5" name="Date Placeholder 4"/>
          <p:cNvSpPr>
            <a:spLocks noGrp="1"/>
          </p:cNvSpPr>
          <p:nvPr>
            <p:ph type="dt" sz="half" idx="10"/>
          </p:nvPr>
        </p:nvSpPr>
        <p:spPr>
          <a:xfrm>
            <a:off x="192422" y="6356351"/>
            <a:ext cx="2057400" cy="365125"/>
          </a:xfrm>
          <a:prstGeom prst="rect">
            <a:avLst/>
          </a:prstGeom>
        </p:spPr>
        <p:txBody>
          <a:bodyPr/>
          <a:lstStyle>
            <a:lvl1pPr>
              <a:defRPr>
                <a:solidFill>
                  <a:schemeClr val="bg1"/>
                </a:solidFill>
              </a:defRPr>
            </a:lvl1pPr>
          </a:lstStyle>
          <a:p>
            <a:fld id="{0796918D-AF50-4378-9F46-10F8D870345E}" type="datetime1">
              <a:rPr lang="en-US" smtClean="0"/>
              <a:t>5/18/2025</a:t>
            </a:fld>
            <a:endParaRPr lang="en-US"/>
          </a:p>
        </p:txBody>
      </p:sp>
      <p:sp>
        <p:nvSpPr>
          <p:cNvPr id="7" name="Slide Number Placeholder 6"/>
          <p:cNvSpPr>
            <a:spLocks noGrp="1"/>
          </p:cNvSpPr>
          <p:nvPr>
            <p:ph type="sldNum" sz="quarter" idx="12"/>
          </p:nvPr>
        </p:nvSpPr>
        <p:spPr>
          <a:xfrm>
            <a:off x="6872416" y="6361329"/>
            <a:ext cx="2057400" cy="365125"/>
          </a:xfrm>
          <a:prstGeom prst="rect">
            <a:avLst/>
          </a:prstGeom>
        </p:spPr>
        <p:txBody>
          <a:bodyPr/>
          <a:lstStyle>
            <a:lvl1pPr>
              <a:defRPr>
                <a:solidFill>
                  <a:schemeClr val="bg1"/>
                </a:solidFill>
              </a:defRPr>
            </a:lvl1pPr>
          </a:lstStyle>
          <a:p>
            <a:fld id="{F15DF4B7-D390-4743-BC4A-39E252620E6B}" type="slidenum">
              <a:rPr lang="en-US" smtClean="0"/>
              <a:pPr/>
              <a:t>‹#›</a:t>
            </a:fld>
            <a:endParaRPr lang="en-US"/>
          </a:p>
        </p:txBody>
      </p:sp>
      <p:sp>
        <p:nvSpPr>
          <p:cNvPr id="8" name="Rectangle 7"/>
          <p:cNvSpPr/>
          <p:nvPr userDrawn="1"/>
        </p:nvSpPr>
        <p:spPr>
          <a:xfrm>
            <a:off x="0" y="-2"/>
            <a:ext cx="9144000" cy="6155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userDrawn="1"/>
        </p:nvSpPr>
        <p:spPr>
          <a:xfrm>
            <a:off x="192421" y="-2"/>
            <a:ext cx="8737395" cy="615553"/>
          </a:xfrm>
          <a:prstGeom prst="rect">
            <a:avLst/>
          </a:prstGeom>
          <a:solidFill>
            <a:srgbClr val="004174"/>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t>Faculty of Mathematics and Computer Science</a:t>
            </a:r>
            <a:br>
              <a:rPr lang="en-US" sz="1800" kern="1200" dirty="0">
                <a:solidFill>
                  <a:schemeClr val="tx1"/>
                </a:solidFill>
                <a:effectLst>
                  <a:outerShdw blurRad="50800" dist="38100" dir="2700000" algn="tl" rotWithShape="0">
                    <a:prstClr val="black">
                      <a:alpha val="40000"/>
                    </a:prstClr>
                  </a:outerShdw>
                </a:effectLst>
                <a:latin typeface="+mj-lt"/>
                <a:ea typeface="+mn-ea"/>
                <a:cs typeface="+mn-cs"/>
              </a:rPr>
            </a:br>
            <a:r>
              <a:rPr lang="en-US" sz="1600" kern="1200" dirty="0">
                <a:solidFill>
                  <a:schemeClr val="tx1"/>
                </a:solidFill>
                <a:effectLst>
                  <a:outerShdw blurRad="50800" dist="38100" dir="2700000" algn="tl" rotWithShape="0">
                    <a:prstClr val="black">
                      <a:alpha val="40000"/>
                    </a:prstClr>
                  </a:outerShdw>
                </a:effectLst>
                <a:latin typeface="+mj-lt"/>
                <a:ea typeface="+mn-ea"/>
                <a:cs typeface="+mn-cs"/>
              </a:rPr>
              <a:t>Babeș-Bolyai University</a:t>
            </a:r>
            <a:endParaRPr lang="en-US" sz="1800" kern="1200" dirty="0">
              <a:solidFill>
                <a:schemeClr val="tx1"/>
              </a:solidFill>
              <a:effectLst>
                <a:outerShdw blurRad="50800" dist="38100" dir="2700000" algn="tl" rotWithShape="0">
                  <a:prstClr val="black">
                    <a:alpha val="40000"/>
                  </a:prstClr>
                </a:outerShdw>
              </a:effectLst>
              <a:latin typeface="+mj-lt"/>
              <a:ea typeface="+mn-ea"/>
              <a:cs typeface="+mn-cs"/>
            </a:endParaRPr>
          </a:p>
        </p:txBody>
      </p:sp>
    </p:spTree>
    <p:extLst>
      <p:ext uri="{BB962C8B-B14F-4D97-AF65-F5344CB8AC3E}">
        <p14:creationId xmlns:p14="http://schemas.microsoft.com/office/powerpoint/2010/main" val="1933421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5" name="Title Placeholder 4">
            <a:extLst>
              <a:ext uri="{FF2B5EF4-FFF2-40B4-BE49-F238E27FC236}">
                <a16:creationId xmlns:a16="http://schemas.microsoft.com/office/drawing/2014/main" id="{7EFBFF5B-2B38-813E-03A7-EC6CBA05E0F0}"/>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7" name="Text Placeholder 6">
            <a:extLst>
              <a:ext uri="{FF2B5EF4-FFF2-40B4-BE49-F238E27FC236}">
                <a16:creationId xmlns:a16="http://schemas.microsoft.com/office/drawing/2014/main" id="{6D9612AD-5D56-7078-485E-B8F594E225EA}"/>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DF301CC-6C7D-6205-9003-8FD7693FC77B}"/>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BE168A-03DA-4EAE-8BD0-E85B36BADE37}" type="datetimeFigureOut">
              <a:rPr lang="en-US" smtClean="0"/>
              <a:t>5/18/2025</a:t>
            </a:fld>
            <a:endParaRPr lang="en-US"/>
          </a:p>
        </p:txBody>
      </p:sp>
      <p:sp>
        <p:nvSpPr>
          <p:cNvPr id="9" name="Footer Placeholder 8">
            <a:extLst>
              <a:ext uri="{FF2B5EF4-FFF2-40B4-BE49-F238E27FC236}">
                <a16:creationId xmlns:a16="http://schemas.microsoft.com/office/drawing/2014/main" id="{56A70483-5C13-6D6B-1BD4-32788C169147}"/>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0" name="Slide Number Placeholder 9">
            <a:extLst>
              <a:ext uri="{FF2B5EF4-FFF2-40B4-BE49-F238E27FC236}">
                <a16:creationId xmlns:a16="http://schemas.microsoft.com/office/drawing/2014/main" id="{F55B6F49-4918-0760-C363-392DB52978C6}"/>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AC0A4E-6D81-4ABA-B67B-49A403CF3CA9}" type="slidenum">
              <a:rPr lang="en-US" smtClean="0"/>
              <a:t>‹#›</a:t>
            </a:fld>
            <a:endParaRPr lang="en-US"/>
          </a:p>
        </p:txBody>
      </p:sp>
    </p:spTree>
    <p:extLst>
      <p:ext uri="{BB962C8B-B14F-4D97-AF65-F5344CB8AC3E}">
        <p14:creationId xmlns:p14="http://schemas.microsoft.com/office/powerpoint/2010/main" val="1527602936"/>
      </p:ext>
    </p:extLst>
  </p:cSld>
  <p:clrMap bg1="dk1" tx1="lt1" bg2="dk2" tx2="lt2" accent1="accent1" accent2="accent2" accent3="accent3" accent4="accent4" accent5="accent5" accent6="accent6" hlink="hlink" folHlink="folHlink"/>
  <p:sldLayoutIdLst>
    <p:sldLayoutId id="2147483741" r:id="rId1"/>
    <p:sldLayoutId id="2147483739" r:id="rId2"/>
    <p:sldLayoutId id="2147483740" r:id="rId3"/>
    <p:sldLayoutId id="2147483742" r:id="rId4"/>
    <p:sldLayoutId id="2147483743" r:id="rId5"/>
    <p:sldLayoutId id="2147483744" r:id="rId6"/>
    <p:sldLayoutId id="2147483745" r:id="rId7"/>
    <p:sldLayoutId id="2147483746" r:id="rId8"/>
    <p:sldLayoutId id="2147483748" r:id="rId9"/>
    <p:sldLayoutId id="2147483751" r:id="rId10"/>
    <p:sldLayoutId id="2147483752" r:id="rId11"/>
    <p:sldLayoutId id="2147483753" r:id="rId12"/>
    <p:sldLayoutId id="2147483755" r:id="rId13"/>
  </p:sldLayoutIdLst>
  <p:hf hdr="0" ftr="0"/>
  <p:txStyles>
    <p:titleStyle>
      <a:lvl1pPr algn="l" defTabSz="685800" rtl="0" eaLnBrk="1" latinLnBrk="0" hangingPunct="1">
        <a:lnSpc>
          <a:spcPct val="100000"/>
        </a:lnSpc>
        <a:spcBef>
          <a:spcPct val="0"/>
        </a:spcBef>
        <a:buNone/>
        <a:defRPr sz="3600" b="0" kern="1200">
          <a:solidFill>
            <a:schemeClr val="bg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400" kern="1200">
          <a:solidFill>
            <a:schemeClr val="bg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2000" kern="1200">
          <a:solidFill>
            <a:schemeClr val="bg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600" kern="1200">
          <a:solidFill>
            <a:schemeClr val="bg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linuxfordevices.com/tutorials/linux/file-descriptors"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8" Type="http://schemas.openxmlformats.org/officeDocument/2006/relationships/hyperlink" Target="https://aticleworld.com/c-compilation-process/#google_vignette" TargetMode="External"/><Relationship Id="rId3" Type="http://schemas.openxmlformats.org/officeDocument/2006/relationships/hyperlink" Target="https://linuxhint.com/fork_linux_system_call_c/#search/q=signal()" TargetMode="External"/><Relationship Id="rId7" Type="http://schemas.openxmlformats.org/officeDocument/2006/relationships/hyperlink" Target="http://www.btechsmartclass.com/c_programming/C-Creating-and-Running-C-Program.html#google_vignette" TargetMode="External"/><Relationship Id="rId12" Type="http://schemas.openxmlformats.org/officeDocument/2006/relationships/hyperlink" Target="https://www.scaler.com/topics/pipes-in-os/" TargetMode="External"/><Relationship Id="rId2" Type="http://schemas.openxmlformats.org/officeDocument/2006/relationships/hyperlink" Target="https://www.techtarget.com/whatis/definition/pipe" TargetMode="External"/><Relationship Id="rId1" Type="http://schemas.openxmlformats.org/officeDocument/2006/relationships/slideLayout" Target="../slideLayouts/slideLayout3.xml"/><Relationship Id="rId6" Type="http://schemas.openxmlformats.org/officeDocument/2006/relationships/hyperlink" Target="https://www.scaler.com/topics/c-fork/" TargetMode="External"/><Relationship Id="rId11" Type="http://schemas.openxmlformats.org/officeDocument/2006/relationships/hyperlink" Target="https://aruneworld.com/programming-language/c/c-compiling-process/" TargetMode="External"/><Relationship Id="rId5" Type="http://schemas.openxmlformats.org/officeDocument/2006/relationships/hyperlink" Target="https://www.naukri.com/code360/library/c-fork-function" TargetMode="External"/><Relationship Id="rId10" Type="http://schemas.openxmlformats.org/officeDocument/2006/relationships/hyperlink" Target="https://www.prepbytes.com/blog/c-programming/compilation-process-in-c/" TargetMode="External"/><Relationship Id="rId4" Type="http://schemas.openxmlformats.org/officeDocument/2006/relationships/hyperlink" Target="https://medium.com/@razika28/signals-ad83f38f80b6" TargetMode="External"/><Relationship Id="rId9" Type="http://schemas.openxmlformats.org/officeDocument/2006/relationships/hyperlink" Target="https://tutorend.com/c/c-compilation-proces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www.techtarget.com/searchdatacenter/tip/Top-50-universal-Unix-commands" TargetMode="External"/><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www.techtarget.com/searchwindowsserver/definition/command" TargetMode="External"/><Relationship Id="rId5" Type="http://schemas.openxmlformats.org/officeDocument/2006/relationships/hyperlink" Target="https://www.techtarget.com/whatis/definition/process" TargetMode="External"/><Relationship Id="rId4" Type="http://schemas.openxmlformats.org/officeDocument/2006/relationships/hyperlink" Target="https://www.techtarget.com/searchdatacenter/definition/Unix"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techtarget.com/whatis/definition/display"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s://www.techtarget.com/whatis/definition/memory" TargetMode="External"/><Relationship Id="rId5" Type="http://schemas.openxmlformats.org/officeDocument/2006/relationships/hyperlink" Target="https://www.techtarget.com/searchapparchitecture/definition/software" TargetMode="External"/><Relationship Id="rId4" Type="http://schemas.openxmlformats.org/officeDocument/2006/relationships/hyperlink" Target="https://www.techtarget.com/searchdatamanagement/definition/data"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hyperlink" Target="https://www.techtarget.com/searchdatamanagement/definition/data-structure"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a:t>Pipes in C – Lab. 10</a:t>
            </a:r>
          </a:p>
        </p:txBody>
      </p:sp>
      <p:sp>
        <p:nvSpPr>
          <p:cNvPr id="8" name="Subtitle 7"/>
          <p:cNvSpPr>
            <a:spLocks noGrp="1"/>
          </p:cNvSpPr>
          <p:nvPr>
            <p:ph type="subTitle" idx="4294967295"/>
          </p:nvPr>
        </p:nvSpPr>
        <p:spPr>
          <a:xfrm>
            <a:off x="2408062" y="2328337"/>
            <a:ext cx="5725466" cy="638097"/>
          </a:xfrm>
          <a:prstGeom prst="rect">
            <a:avLst/>
          </a:prstGeom>
        </p:spPr>
        <p:txBody>
          <a:bodyPr>
            <a:normAutofit fontScale="92500" lnSpcReduction="10000"/>
          </a:bodyPr>
          <a:lstStyle/>
          <a:p>
            <a:r>
              <a:rPr lang="en-US" dirty="0"/>
              <a:t>Faculty of Mathematics and Computer Science</a:t>
            </a:r>
          </a:p>
        </p:txBody>
      </p:sp>
    </p:spTree>
    <p:extLst>
      <p:ext uri="{BB962C8B-B14F-4D97-AF65-F5344CB8AC3E}">
        <p14:creationId xmlns:p14="http://schemas.microsoft.com/office/powerpoint/2010/main" val="215627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538BD052-5F1E-6C4A-5294-D446D80E754F}"/>
              </a:ext>
            </a:extLst>
          </p:cNvPr>
          <p:cNvSpPr txBox="1">
            <a:spLocks/>
          </p:cNvSpPr>
          <p:nvPr/>
        </p:nvSpPr>
        <p:spPr>
          <a:xfrm>
            <a:off x="0" y="-3387"/>
            <a:ext cx="9144000" cy="823912"/>
          </a:xfrm>
          <a:prstGeom prst="rect">
            <a:avLst/>
          </a:prstGeom>
          <a:solidFill>
            <a:srgbClr val="004174"/>
          </a:solidFill>
        </p:spPr>
        <p:txBody>
          <a:bodyPr vert="horz" lIns="91440" tIns="45720" rIns="91440" bIns="45720" rtlCol="0" anchor="ctr">
            <a:normAutofit/>
          </a:bodyPr>
          <a:lstStyle>
            <a:lvl1pPr marL="0" indent="0" algn="ctr" defTabSz="685800" rtl="0" eaLnBrk="1" latinLnBrk="0" hangingPunct="1">
              <a:lnSpc>
                <a:spcPct val="90000"/>
              </a:lnSpc>
              <a:spcBef>
                <a:spcPts val="750"/>
              </a:spcBef>
              <a:buFont typeface="Arial" panose="020B0604020202020204" pitchFamily="34" charset="0"/>
              <a:buNone/>
              <a:defRPr sz="2000" b="0"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bg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bg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pPr algn="l"/>
            <a:r>
              <a:rPr lang="en-US" sz="2800" b="1" dirty="0">
                <a:solidFill>
                  <a:schemeClr val="bg1"/>
                </a:solidFill>
                <a:latin typeface="Consolas" panose="020B0609020204030204" pitchFamily="49" charset="0"/>
              </a:rPr>
              <a:t>Parent and child in pipe</a:t>
            </a:r>
          </a:p>
        </p:txBody>
      </p:sp>
      <p:sp>
        <p:nvSpPr>
          <p:cNvPr id="3" name="TextBox 2">
            <a:extLst>
              <a:ext uri="{FF2B5EF4-FFF2-40B4-BE49-F238E27FC236}">
                <a16:creationId xmlns:a16="http://schemas.microsoft.com/office/drawing/2014/main" id="{E618FA72-61B7-A0BA-8BDE-DE8D96C725DF}"/>
              </a:ext>
            </a:extLst>
          </p:cNvPr>
          <p:cNvSpPr txBox="1"/>
          <p:nvPr/>
        </p:nvSpPr>
        <p:spPr>
          <a:xfrm>
            <a:off x="115746" y="1109100"/>
            <a:ext cx="9028253" cy="1938992"/>
          </a:xfrm>
          <a:prstGeom prst="rect">
            <a:avLst/>
          </a:prstGeom>
          <a:noFill/>
        </p:spPr>
        <p:txBody>
          <a:bodyPr wrap="square">
            <a:spAutoFit/>
          </a:bodyPr>
          <a:lstStyle/>
          <a:p>
            <a:pPr marL="285750" indent="-285750">
              <a:buFont typeface="Arial" panose="020B0604020202020204" pitchFamily="34" charset="0"/>
              <a:buChar char="•"/>
            </a:pPr>
            <a:r>
              <a:rPr lang="en-US" sz="2000" b="0" i="0" dirty="0">
                <a:solidFill>
                  <a:schemeClr val="tx1">
                    <a:lumMod val="50000"/>
                  </a:schemeClr>
                </a:solidFill>
                <a:effectLst/>
                <a:latin typeface="__Source_Sans_Pro_2fe30b"/>
              </a:rPr>
              <a:t>A single process, as well as its child processes, can use the pipe for reading and writing. When there is a fork in a process, the </a:t>
            </a:r>
            <a:r>
              <a:rPr lang="en-US" sz="2000" b="0" i="0" u="sng" dirty="0">
                <a:solidFill>
                  <a:schemeClr val="tx1">
                    <a:lumMod val="50000"/>
                  </a:schemeClr>
                </a:solidFill>
                <a:effectLst/>
                <a:latin typeface="__Source_Sans_Pro_2fe30b"/>
                <a:hlinkClick r:id="rId3">
                  <a:extLst>
                    <a:ext uri="{A12FA001-AC4F-418D-AE19-62706E023703}">
                      <ahyp:hlinkClr xmlns:ahyp="http://schemas.microsoft.com/office/drawing/2018/hyperlinkcolor" val="tx"/>
                    </a:ext>
                  </a:extLst>
                </a:hlinkClick>
              </a:rPr>
              <a:t>file descriptors</a:t>
            </a:r>
            <a:r>
              <a:rPr lang="en-US" sz="2000" b="0" i="0" dirty="0">
                <a:solidFill>
                  <a:schemeClr val="tx1">
                    <a:lumMod val="50000"/>
                  </a:schemeClr>
                </a:solidFill>
                <a:effectLst/>
                <a:latin typeface="__Source_Sans_Pro_2fe30b"/>
              </a:rPr>
              <a:t> remain open across both the parent and child processes</a:t>
            </a:r>
            <a:r>
              <a:rPr lang="en-US" sz="2000" dirty="0">
                <a:solidFill>
                  <a:schemeClr val="tx1">
                    <a:lumMod val="50000"/>
                  </a:schemeClr>
                </a:solidFill>
                <a:latin typeface="__Source_Sans_Pro_2fe30b"/>
              </a:rPr>
              <a:t>;</a:t>
            </a:r>
          </a:p>
          <a:p>
            <a:pPr marL="285750" indent="-285750">
              <a:buFont typeface="Arial" panose="020B0604020202020204" pitchFamily="34" charset="0"/>
              <a:buChar char="•"/>
            </a:pPr>
            <a:endParaRPr lang="en-US" sz="2000" dirty="0">
              <a:solidFill>
                <a:schemeClr val="tx1">
                  <a:lumMod val="50000"/>
                </a:schemeClr>
              </a:solidFill>
              <a:latin typeface="__Source_Sans_Pro_2fe30b"/>
            </a:endParaRPr>
          </a:p>
          <a:p>
            <a:pPr marL="285750" indent="-285750">
              <a:buFont typeface="Arial" panose="020B0604020202020204" pitchFamily="34" charset="0"/>
              <a:buChar char="•"/>
            </a:pPr>
            <a:r>
              <a:rPr lang="en-US" sz="2000" b="0" i="0" dirty="0">
                <a:solidFill>
                  <a:schemeClr val="tx1">
                    <a:lumMod val="50000"/>
                  </a:schemeClr>
                </a:solidFill>
                <a:effectLst/>
                <a:latin typeface="__Source_Sans_Pro_2fe30b"/>
              </a:rPr>
              <a:t>Calling the fork after creating a pipe enables the parent and child to communicate via the pipe.</a:t>
            </a:r>
            <a:endParaRPr lang="en-US" sz="2000" dirty="0">
              <a:solidFill>
                <a:schemeClr val="tx1">
                  <a:lumMod val="50000"/>
                </a:schemeClr>
              </a:solidFill>
              <a:latin typeface="__Source_Sans_Pro_2fe30b"/>
            </a:endParaRPr>
          </a:p>
        </p:txBody>
      </p:sp>
      <p:sp>
        <p:nvSpPr>
          <p:cNvPr id="7" name="TextBox 6">
            <a:extLst>
              <a:ext uri="{FF2B5EF4-FFF2-40B4-BE49-F238E27FC236}">
                <a16:creationId xmlns:a16="http://schemas.microsoft.com/office/drawing/2014/main" id="{64DBE544-04BF-C172-8FF5-8CB0742AB361}"/>
              </a:ext>
            </a:extLst>
          </p:cNvPr>
          <p:cNvSpPr txBox="1"/>
          <p:nvPr/>
        </p:nvSpPr>
        <p:spPr>
          <a:xfrm>
            <a:off x="-6130" y="2395474"/>
            <a:ext cx="676776" cy="369332"/>
          </a:xfrm>
          <a:prstGeom prst="rect">
            <a:avLst/>
          </a:prstGeom>
          <a:noFill/>
        </p:spPr>
        <p:txBody>
          <a:bodyPr wrap="square">
            <a:spAutoFit/>
          </a:bodyPr>
          <a:lstStyle/>
          <a:p>
            <a:r>
              <a:rPr lang="en-US" dirty="0"/>
              <a:t>📌</a:t>
            </a:r>
          </a:p>
        </p:txBody>
      </p:sp>
      <p:sp>
        <p:nvSpPr>
          <p:cNvPr id="8" name="TextBox 7">
            <a:extLst>
              <a:ext uri="{FF2B5EF4-FFF2-40B4-BE49-F238E27FC236}">
                <a16:creationId xmlns:a16="http://schemas.microsoft.com/office/drawing/2014/main" id="{CEC15DD8-A25B-395C-1F21-EB7507E43BBB}"/>
              </a:ext>
            </a:extLst>
          </p:cNvPr>
          <p:cNvSpPr txBox="1"/>
          <p:nvPr/>
        </p:nvSpPr>
        <p:spPr>
          <a:xfrm>
            <a:off x="-6130" y="1133559"/>
            <a:ext cx="676776" cy="369332"/>
          </a:xfrm>
          <a:prstGeom prst="rect">
            <a:avLst/>
          </a:prstGeom>
          <a:noFill/>
        </p:spPr>
        <p:txBody>
          <a:bodyPr wrap="square">
            <a:spAutoFit/>
          </a:bodyPr>
          <a:lstStyle/>
          <a:p>
            <a:r>
              <a:rPr lang="en-US" dirty="0"/>
              <a:t>📌</a:t>
            </a:r>
          </a:p>
        </p:txBody>
      </p:sp>
      <p:sp>
        <p:nvSpPr>
          <p:cNvPr id="9" name="Rectangle: Rounded Corners 8">
            <a:extLst>
              <a:ext uri="{FF2B5EF4-FFF2-40B4-BE49-F238E27FC236}">
                <a16:creationId xmlns:a16="http://schemas.microsoft.com/office/drawing/2014/main" id="{68ED8129-98E7-2038-69A9-2D5901755B85}"/>
              </a:ext>
            </a:extLst>
          </p:cNvPr>
          <p:cNvSpPr/>
          <p:nvPr/>
        </p:nvSpPr>
        <p:spPr>
          <a:xfrm>
            <a:off x="1273215" y="3143439"/>
            <a:ext cx="2275912" cy="1271144"/>
          </a:xfrm>
          <a:prstGeom prst="roundRect">
            <a:avLst/>
          </a:prstGeom>
          <a:solidFill>
            <a:schemeClr val="accent1">
              <a:lumMod val="20000"/>
              <a:lumOff val="8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0" name="Rectangle: Rounded Corners 9">
            <a:extLst>
              <a:ext uri="{FF2B5EF4-FFF2-40B4-BE49-F238E27FC236}">
                <a16:creationId xmlns:a16="http://schemas.microsoft.com/office/drawing/2014/main" id="{9356E68A-1035-AFCA-3EDD-38B309CCE897}"/>
              </a:ext>
            </a:extLst>
          </p:cNvPr>
          <p:cNvSpPr/>
          <p:nvPr/>
        </p:nvSpPr>
        <p:spPr>
          <a:xfrm>
            <a:off x="4973000" y="3143439"/>
            <a:ext cx="2303798" cy="1243546"/>
          </a:xfrm>
          <a:prstGeom prst="roundRect">
            <a:avLst/>
          </a:prstGeom>
          <a:solidFill>
            <a:schemeClr val="accent1">
              <a:lumMod val="20000"/>
              <a:lumOff val="8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292A332E-2A32-83FC-A195-4C21FB6EB5C9}"/>
              </a:ext>
            </a:extLst>
          </p:cNvPr>
          <p:cNvSpPr/>
          <p:nvPr/>
        </p:nvSpPr>
        <p:spPr>
          <a:xfrm>
            <a:off x="2817669" y="5077811"/>
            <a:ext cx="3097623" cy="1111744"/>
          </a:xfrm>
          <a:prstGeom prst="round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D660475C-DF29-ECCA-5E9B-7CFB37B7E9DF}"/>
              </a:ext>
            </a:extLst>
          </p:cNvPr>
          <p:cNvSpPr txBox="1"/>
          <p:nvPr/>
        </p:nvSpPr>
        <p:spPr>
          <a:xfrm>
            <a:off x="1536816" y="3144396"/>
            <a:ext cx="1748620" cy="400110"/>
          </a:xfrm>
          <a:prstGeom prst="rect">
            <a:avLst/>
          </a:prstGeom>
          <a:noFill/>
        </p:spPr>
        <p:txBody>
          <a:bodyPr wrap="none" rtlCol="0">
            <a:spAutoFit/>
          </a:bodyPr>
          <a:lstStyle/>
          <a:p>
            <a:r>
              <a:rPr lang="en-US" sz="2000" b="1" dirty="0">
                <a:latin typeface="__Source_Sans_Pro_2fe30b"/>
              </a:rPr>
              <a:t>Parent process</a:t>
            </a:r>
          </a:p>
        </p:txBody>
      </p:sp>
      <p:sp>
        <p:nvSpPr>
          <p:cNvPr id="14" name="TextBox 13">
            <a:extLst>
              <a:ext uri="{FF2B5EF4-FFF2-40B4-BE49-F238E27FC236}">
                <a16:creationId xmlns:a16="http://schemas.microsoft.com/office/drawing/2014/main" id="{6E52E794-98A1-ED0D-6AA0-7655E19EAA27}"/>
              </a:ext>
            </a:extLst>
          </p:cNvPr>
          <p:cNvSpPr txBox="1"/>
          <p:nvPr/>
        </p:nvSpPr>
        <p:spPr>
          <a:xfrm>
            <a:off x="5309011" y="3177066"/>
            <a:ext cx="1854844" cy="400110"/>
          </a:xfrm>
          <a:prstGeom prst="rect">
            <a:avLst/>
          </a:prstGeom>
          <a:noFill/>
        </p:spPr>
        <p:txBody>
          <a:bodyPr wrap="square">
            <a:spAutoFit/>
          </a:bodyPr>
          <a:lstStyle/>
          <a:p>
            <a:r>
              <a:rPr lang="en-US" sz="2000" b="1" dirty="0">
                <a:latin typeface="__Source_Sans_Pro_2fe30b"/>
              </a:rPr>
              <a:t>Child process</a:t>
            </a:r>
          </a:p>
        </p:txBody>
      </p:sp>
      <p:sp>
        <p:nvSpPr>
          <p:cNvPr id="15" name="TextBox 14">
            <a:extLst>
              <a:ext uri="{FF2B5EF4-FFF2-40B4-BE49-F238E27FC236}">
                <a16:creationId xmlns:a16="http://schemas.microsoft.com/office/drawing/2014/main" id="{95EC8AF9-514E-263D-4107-10B1298DC4BF}"/>
              </a:ext>
            </a:extLst>
          </p:cNvPr>
          <p:cNvSpPr txBox="1"/>
          <p:nvPr/>
        </p:nvSpPr>
        <p:spPr>
          <a:xfrm>
            <a:off x="5217461" y="4008595"/>
            <a:ext cx="629147" cy="369332"/>
          </a:xfrm>
          <a:prstGeom prst="rect">
            <a:avLst/>
          </a:prstGeom>
          <a:noFill/>
        </p:spPr>
        <p:txBody>
          <a:bodyPr wrap="none" rtlCol="0">
            <a:spAutoFit/>
          </a:bodyPr>
          <a:lstStyle/>
          <a:p>
            <a:r>
              <a:rPr lang="en-US" dirty="0">
                <a:latin typeface="__Source_Sans_Pro_2fe30b"/>
              </a:rPr>
              <a:t>fd[0]</a:t>
            </a:r>
          </a:p>
        </p:txBody>
      </p:sp>
      <p:sp>
        <p:nvSpPr>
          <p:cNvPr id="17" name="TextBox 16">
            <a:extLst>
              <a:ext uri="{FF2B5EF4-FFF2-40B4-BE49-F238E27FC236}">
                <a16:creationId xmlns:a16="http://schemas.microsoft.com/office/drawing/2014/main" id="{9D937356-B50E-1284-A04A-BA94B7FF317F}"/>
              </a:ext>
            </a:extLst>
          </p:cNvPr>
          <p:cNvSpPr txBox="1"/>
          <p:nvPr/>
        </p:nvSpPr>
        <p:spPr>
          <a:xfrm>
            <a:off x="2759158" y="3999540"/>
            <a:ext cx="789973" cy="369332"/>
          </a:xfrm>
          <a:prstGeom prst="rect">
            <a:avLst/>
          </a:prstGeom>
          <a:noFill/>
        </p:spPr>
        <p:txBody>
          <a:bodyPr wrap="square">
            <a:spAutoFit/>
          </a:bodyPr>
          <a:lstStyle/>
          <a:p>
            <a:r>
              <a:rPr lang="en-US" dirty="0">
                <a:latin typeface="__Source_Sans_Pro_2fe30b"/>
              </a:rPr>
              <a:t>fd[1]</a:t>
            </a:r>
          </a:p>
        </p:txBody>
      </p:sp>
      <p:sp>
        <p:nvSpPr>
          <p:cNvPr id="18" name="TextBox 17">
            <a:extLst>
              <a:ext uri="{FF2B5EF4-FFF2-40B4-BE49-F238E27FC236}">
                <a16:creationId xmlns:a16="http://schemas.microsoft.com/office/drawing/2014/main" id="{D041C5FD-746C-F972-9E0E-9D927CECC9A3}"/>
              </a:ext>
            </a:extLst>
          </p:cNvPr>
          <p:cNvSpPr txBox="1"/>
          <p:nvPr/>
        </p:nvSpPr>
        <p:spPr>
          <a:xfrm>
            <a:off x="6486826" y="4008595"/>
            <a:ext cx="789973" cy="369332"/>
          </a:xfrm>
          <a:prstGeom prst="rect">
            <a:avLst/>
          </a:prstGeom>
          <a:noFill/>
        </p:spPr>
        <p:txBody>
          <a:bodyPr wrap="square">
            <a:spAutoFit/>
          </a:bodyPr>
          <a:lstStyle/>
          <a:p>
            <a:r>
              <a:rPr lang="en-US" dirty="0">
                <a:latin typeface="__Source_Sans_Pro_2fe30b"/>
              </a:rPr>
              <a:t>fd[1]</a:t>
            </a:r>
          </a:p>
        </p:txBody>
      </p:sp>
      <p:sp>
        <p:nvSpPr>
          <p:cNvPr id="19" name="TextBox 18">
            <a:extLst>
              <a:ext uri="{FF2B5EF4-FFF2-40B4-BE49-F238E27FC236}">
                <a16:creationId xmlns:a16="http://schemas.microsoft.com/office/drawing/2014/main" id="{2948BD0F-25A8-126E-C509-34A7A7F358F5}"/>
              </a:ext>
            </a:extLst>
          </p:cNvPr>
          <p:cNvSpPr txBox="1"/>
          <p:nvPr/>
        </p:nvSpPr>
        <p:spPr>
          <a:xfrm>
            <a:off x="1415700" y="3999538"/>
            <a:ext cx="629147" cy="369332"/>
          </a:xfrm>
          <a:prstGeom prst="rect">
            <a:avLst/>
          </a:prstGeom>
          <a:noFill/>
        </p:spPr>
        <p:txBody>
          <a:bodyPr wrap="none" rtlCol="0">
            <a:spAutoFit/>
          </a:bodyPr>
          <a:lstStyle/>
          <a:p>
            <a:r>
              <a:rPr lang="en-US" dirty="0">
                <a:latin typeface="__Source_Sans_Pro_2fe30b"/>
              </a:rPr>
              <a:t>fd[0]</a:t>
            </a:r>
          </a:p>
        </p:txBody>
      </p:sp>
      <p:sp>
        <p:nvSpPr>
          <p:cNvPr id="21" name="TextBox 20">
            <a:extLst>
              <a:ext uri="{FF2B5EF4-FFF2-40B4-BE49-F238E27FC236}">
                <a16:creationId xmlns:a16="http://schemas.microsoft.com/office/drawing/2014/main" id="{AE0F583B-1F47-0468-AAAB-FCC0E5EA91DB}"/>
              </a:ext>
            </a:extLst>
          </p:cNvPr>
          <p:cNvSpPr txBox="1"/>
          <p:nvPr/>
        </p:nvSpPr>
        <p:spPr>
          <a:xfrm>
            <a:off x="3962533" y="5449017"/>
            <a:ext cx="714038" cy="400110"/>
          </a:xfrm>
          <a:prstGeom prst="rect">
            <a:avLst/>
          </a:prstGeom>
          <a:noFill/>
        </p:spPr>
        <p:txBody>
          <a:bodyPr wrap="square">
            <a:spAutoFit/>
          </a:bodyPr>
          <a:lstStyle/>
          <a:p>
            <a:r>
              <a:rPr lang="en-US" sz="2000" dirty="0">
                <a:latin typeface="__Source_Sans_Pro_2fe30b"/>
              </a:rPr>
              <a:t>pipe</a:t>
            </a:r>
          </a:p>
        </p:txBody>
      </p:sp>
      <p:sp>
        <p:nvSpPr>
          <p:cNvPr id="24" name="TextBox 23">
            <a:extLst>
              <a:ext uri="{FF2B5EF4-FFF2-40B4-BE49-F238E27FC236}">
                <a16:creationId xmlns:a16="http://schemas.microsoft.com/office/drawing/2014/main" id="{B92EFAA3-1F38-4C65-63D0-67A742A16A89}"/>
              </a:ext>
            </a:extLst>
          </p:cNvPr>
          <p:cNvSpPr txBox="1"/>
          <p:nvPr/>
        </p:nvSpPr>
        <p:spPr>
          <a:xfrm>
            <a:off x="3855345" y="6210780"/>
            <a:ext cx="1549054" cy="461665"/>
          </a:xfrm>
          <a:prstGeom prst="rect">
            <a:avLst/>
          </a:prstGeom>
          <a:noFill/>
        </p:spPr>
        <p:txBody>
          <a:bodyPr wrap="square">
            <a:spAutoFit/>
          </a:bodyPr>
          <a:lstStyle/>
          <a:p>
            <a:r>
              <a:rPr lang="en-US" sz="2400" b="1" dirty="0">
                <a:solidFill>
                  <a:srgbClr val="1B2F43"/>
                </a:solidFill>
                <a:latin typeface="__Source_Sans_Pro_2fe30b"/>
              </a:rPr>
              <a:t>Kernel</a:t>
            </a:r>
          </a:p>
        </p:txBody>
      </p:sp>
      <p:sp>
        <p:nvSpPr>
          <p:cNvPr id="25" name="Rectangle: Rounded Corners 24">
            <a:extLst>
              <a:ext uri="{FF2B5EF4-FFF2-40B4-BE49-F238E27FC236}">
                <a16:creationId xmlns:a16="http://schemas.microsoft.com/office/drawing/2014/main" id="{24B45602-648A-AD30-D3F2-44FFEA6373A4}"/>
              </a:ext>
            </a:extLst>
          </p:cNvPr>
          <p:cNvSpPr/>
          <p:nvPr/>
        </p:nvSpPr>
        <p:spPr>
          <a:xfrm>
            <a:off x="3270093" y="5334574"/>
            <a:ext cx="2156169" cy="628995"/>
          </a:xfrm>
          <a:prstGeom prst="roundRect">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Connector: Elbow 26">
            <a:extLst>
              <a:ext uri="{FF2B5EF4-FFF2-40B4-BE49-F238E27FC236}">
                <a16:creationId xmlns:a16="http://schemas.microsoft.com/office/drawing/2014/main" id="{07496147-486B-E13B-EB67-C194CD85F6DA}"/>
              </a:ext>
            </a:extLst>
          </p:cNvPr>
          <p:cNvCxnSpPr>
            <a:cxnSpLocks/>
            <a:endCxn id="19" idx="2"/>
          </p:cNvCxnSpPr>
          <p:nvPr/>
        </p:nvCxnSpPr>
        <p:spPr>
          <a:xfrm rot="10800000">
            <a:off x="1730274" y="4368871"/>
            <a:ext cx="1514814" cy="1083227"/>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a:extLst>
              <a:ext uri="{FF2B5EF4-FFF2-40B4-BE49-F238E27FC236}">
                <a16:creationId xmlns:a16="http://schemas.microsoft.com/office/drawing/2014/main" id="{9DF8160F-15F0-80A9-95F2-DB5AA742B468}"/>
              </a:ext>
            </a:extLst>
          </p:cNvPr>
          <p:cNvCxnSpPr>
            <a:cxnSpLocks/>
            <a:stCxn id="18" idx="2"/>
            <a:endCxn id="25" idx="3"/>
          </p:cNvCxnSpPr>
          <p:nvPr/>
        </p:nvCxnSpPr>
        <p:spPr>
          <a:xfrm rot="5400000">
            <a:off x="5518466" y="4285724"/>
            <a:ext cx="1271145" cy="1455551"/>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0BB7EA9D-DB7C-32B0-C7CC-DC5F6DE80006}"/>
              </a:ext>
            </a:extLst>
          </p:cNvPr>
          <p:cNvCxnSpPr>
            <a:cxnSpLocks/>
            <a:stCxn id="17" idx="2"/>
          </p:cNvCxnSpPr>
          <p:nvPr/>
        </p:nvCxnSpPr>
        <p:spPr>
          <a:xfrm rot="16200000" flipH="1">
            <a:off x="4316052" y="3206964"/>
            <a:ext cx="374971" cy="2698785"/>
          </a:xfrm>
          <a:prstGeom prst="bentConnector2">
            <a:avLst/>
          </a:prstGeom>
          <a:ln w="1905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C671B3BA-72D4-5CA3-B2C2-6016B863E69F}"/>
              </a:ext>
            </a:extLst>
          </p:cNvPr>
          <p:cNvCxnSpPr/>
          <p:nvPr/>
        </p:nvCxnSpPr>
        <p:spPr>
          <a:xfrm flipV="1">
            <a:off x="5852930" y="4749024"/>
            <a:ext cx="0" cy="657573"/>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6D525064-E63C-AD3E-AB66-D989F72EBB19}"/>
              </a:ext>
            </a:extLst>
          </p:cNvPr>
          <p:cNvCxnSpPr/>
          <p:nvPr/>
        </p:nvCxnSpPr>
        <p:spPr>
          <a:xfrm flipH="1">
            <a:off x="5404399" y="5401416"/>
            <a:ext cx="448531"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D74F24E-BF31-A2AB-9826-2E332A677718}"/>
              </a:ext>
            </a:extLst>
          </p:cNvPr>
          <p:cNvCxnSpPr>
            <a:cxnSpLocks/>
          </p:cNvCxnSpPr>
          <p:nvPr/>
        </p:nvCxnSpPr>
        <p:spPr>
          <a:xfrm flipH="1">
            <a:off x="1898248" y="5793890"/>
            <a:ext cx="134684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D3C003F-3A13-6B1C-0628-E83C90942236}"/>
              </a:ext>
            </a:extLst>
          </p:cNvPr>
          <p:cNvCxnSpPr/>
          <p:nvPr/>
        </p:nvCxnSpPr>
        <p:spPr>
          <a:xfrm flipV="1">
            <a:off x="1909823" y="5014814"/>
            <a:ext cx="0" cy="77907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2AF59BE1-D327-0FDB-5A6A-7AD984EA118C}"/>
              </a:ext>
            </a:extLst>
          </p:cNvPr>
          <p:cNvCxnSpPr/>
          <p:nvPr/>
        </p:nvCxnSpPr>
        <p:spPr>
          <a:xfrm>
            <a:off x="1909823" y="5014814"/>
            <a:ext cx="3718841"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881AA46F-0D71-34CC-DB1B-CAE2C9AE90CE}"/>
              </a:ext>
            </a:extLst>
          </p:cNvPr>
          <p:cNvCxnSpPr/>
          <p:nvPr/>
        </p:nvCxnSpPr>
        <p:spPr>
          <a:xfrm flipV="1">
            <a:off x="5628664" y="4380556"/>
            <a:ext cx="0" cy="63425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63" name="Rectangle: Rounded Corners 62">
            <a:extLst>
              <a:ext uri="{FF2B5EF4-FFF2-40B4-BE49-F238E27FC236}">
                <a16:creationId xmlns:a16="http://schemas.microsoft.com/office/drawing/2014/main" id="{74C8A75A-BFB4-AE6B-91F0-B2017D88BE12}"/>
              </a:ext>
            </a:extLst>
          </p:cNvPr>
          <p:cNvSpPr/>
          <p:nvPr/>
        </p:nvSpPr>
        <p:spPr>
          <a:xfrm>
            <a:off x="1433438" y="3940287"/>
            <a:ext cx="1892474" cy="400110"/>
          </a:xfrm>
          <a:prstGeom prst="roundRect">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Rounded Corners 63">
            <a:extLst>
              <a:ext uri="{FF2B5EF4-FFF2-40B4-BE49-F238E27FC236}">
                <a16:creationId xmlns:a16="http://schemas.microsoft.com/office/drawing/2014/main" id="{8B748DAD-400C-2178-0D77-5B774FF50B2B}"/>
              </a:ext>
            </a:extLst>
          </p:cNvPr>
          <p:cNvSpPr/>
          <p:nvPr/>
        </p:nvSpPr>
        <p:spPr>
          <a:xfrm>
            <a:off x="5196057" y="3940644"/>
            <a:ext cx="1892474" cy="400110"/>
          </a:xfrm>
          <a:prstGeom prst="roundRect">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62611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538BD052-5F1E-6C4A-5294-D446D80E754F}"/>
              </a:ext>
            </a:extLst>
          </p:cNvPr>
          <p:cNvSpPr txBox="1">
            <a:spLocks/>
          </p:cNvSpPr>
          <p:nvPr/>
        </p:nvSpPr>
        <p:spPr>
          <a:xfrm>
            <a:off x="0" y="-3387"/>
            <a:ext cx="9144000" cy="823912"/>
          </a:xfrm>
          <a:prstGeom prst="rect">
            <a:avLst/>
          </a:prstGeom>
          <a:solidFill>
            <a:srgbClr val="004174"/>
          </a:solidFill>
        </p:spPr>
        <p:txBody>
          <a:bodyPr vert="horz" lIns="91440" tIns="45720" rIns="91440" bIns="45720" rtlCol="0" anchor="ctr">
            <a:normAutofit/>
          </a:bodyPr>
          <a:lstStyle>
            <a:lvl1pPr marL="0" indent="0" algn="ctr" defTabSz="685800" rtl="0" eaLnBrk="1" latinLnBrk="0" hangingPunct="1">
              <a:lnSpc>
                <a:spcPct val="90000"/>
              </a:lnSpc>
              <a:spcBef>
                <a:spcPts val="750"/>
              </a:spcBef>
              <a:buFont typeface="Arial" panose="020B0604020202020204" pitchFamily="34" charset="0"/>
              <a:buNone/>
              <a:defRPr sz="2000" b="0"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bg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bg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pPr algn="l"/>
            <a:r>
              <a:rPr lang="en-US" sz="2800" dirty="0">
                <a:solidFill>
                  <a:schemeClr val="bg1"/>
                </a:solidFill>
                <a:latin typeface="Consolas" panose="020B0609020204030204" pitchFamily="49" charset="0"/>
              </a:rPr>
              <a:t>Practice</a:t>
            </a:r>
          </a:p>
        </p:txBody>
      </p:sp>
      <p:sp>
        <p:nvSpPr>
          <p:cNvPr id="2" name="TextBox 1">
            <a:extLst>
              <a:ext uri="{FF2B5EF4-FFF2-40B4-BE49-F238E27FC236}">
                <a16:creationId xmlns:a16="http://schemas.microsoft.com/office/drawing/2014/main" id="{0F7DE538-9884-5894-506C-717A901CFBAF}"/>
              </a:ext>
            </a:extLst>
          </p:cNvPr>
          <p:cNvSpPr txBox="1"/>
          <p:nvPr/>
        </p:nvSpPr>
        <p:spPr>
          <a:xfrm>
            <a:off x="0" y="3198167"/>
            <a:ext cx="9340770" cy="461665"/>
          </a:xfrm>
          <a:prstGeom prst="rect">
            <a:avLst/>
          </a:prstGeom>
          <a:noFill/>
        </p:spPr>
        <p:txBody>
          <a:bodyPr wrap="square" rtlCol="0">
            <a:spAutoFit/>
          </a:bodyPr>
          <a:lstStyle/>
          <a:p>
            <a:pPr marL="457200" indent="-457200">
              <a:buFont typeface="Wingdings" panose="05000000000000000000" pitchFamily="2" charset="2"/>
              <a:buChar char="q"/>
            </a:pPr>
            <a:r>
              <a:rPr lang="en-US" sz="2400" dirty="0"/>
              <a:t>Test the exercises from the </a:t>
            </a:r>
            <a:r>
              <a:rPr lang="en-US" sz="2400" b="1" dirty="0"/>
              <a:t>examples</a:t>
            </a:r>
            <a:r>
              <a:rPr lang="en-US" sz="2400" dirty="0"/>
              <a:t> and </a:t>
            </a:r>
            <a:r>
              <a:rPr lang="en-US" sz="2400" b="1" dirty="0"/>
              <a:t>examples1</a:t>
            </a:r>
            <a:r>
              <a:rPr lang="en-US" sz="2400" dirty="0"/>
              <a:t> folder;</a:t>
            </a:r>
          </a:p>
        </p:txBody>
      </p:sp>
    </p:spTree>
    <p:extLst>
      <p:ext uri="{BB962C8B-B14F-4D97-AF65-F5344CB8AC3E}">
        <p14:creationId xmlns:p14="http://schemas.microsoft.com/office/powerpoint/2010/main" val="1057951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5A6EA52-FBD8-4AF8-FE4C-560ED4139C6A}"/>
              </a:ext>
            </a:extLst>
          </p:cNvPr>
          <p:cNvSpPr>
            <a:spLocks noGrp="1"/>
          </p:cNvSpPr>
          <p:nvPr>
            <p:ph type="sldNum" sz="quarter" idx="12"/>
          </p:nvPr>
        </p:nvSpPr>
        <p:spPr/>
        <p:txBody>
          <a:bodyPr/>
          <a:lstStyle/>
          <a:p>
            <a:fld id="{F15DF4B7-D390-4743-BC4A-39E252620E6B}" type="slidenum">
              <a:rPr lang="en-US" smtClean="0"/>
              <a:pPr/>
              <a:t>12</a:t>
            </a:fld>
            <a:endParaRPr lang="en-US" dirty="0"/>
          </a:p>
        </p:txBody>
      </p:sp>
      <p:sp>
        <p:nvSpPr>
          <p:cNvPr id="6" name="Text Placeholder 3">
            <a:extLst>
              <a:ext uri="{FF2B5EF4-FFF2-40B4-BE49-F238E27FC236}">
                <a16:creationId xmlns:a16="http://schemas.microsoft.com/office/drawing/2014/main" id="{33C8F451-DA1B-3C82-3919-CCAC7CCA6C58}"/>
              </a:ext>
            </a:extLst>
          </p:cNvPr>
          <p:cNvSpPr txBox="1">
            <a:spLocks/>
          </p:cNvSpPr>
          <p:nvPr/>
        </p:nvSpPr>
        <p:spPr>
          <a:xfrm>
            <a:off x="0" y="-3387"/>
            <a:ext cx="9144000" cy="823912"/>
          </a:xfrm>
          <a:prstGeom prst="rect">
            <a:avLst/>
          </a:prstGeom>
          <a:solidFill>
            <a:srgbClr val="004174"/>
          </a:solidFill>
        </p:spPr>
        <p:txBody>
          <a:bodyPr vert="horz" lIns="91440" tIns="45720" rIns="91440" bIns="45720" rtlCol="0" anchor="ctr">
            <a:normAutofit/>
          </a:bodyPr>
          <a:lstStyle>
            <a:lvl1pPr marL="0" indent="0" algn="ctr" defTabSz="685800" rtl="0" eaLnBrk="1" latinLnBrk="0" hangingPunct="1">
              <a:lnSpc>
                <a:spcPct val="90000"/>
              </a:lnSpc>
              <a:spcBef>
                <a:spcPts val="750"/>
              </a:spcBef>
              <a:buFont typeface="Arial" panose="020B0604020202020204" pitchFamily="34" charset="0"/>
              <a:buNone/>
              <a:defRPr sz="2000" b="0"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bg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bg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pPr algn="l"/>
            <a:r>
              <a:rPr lang="en-US" sz="2800" dirty="0">
                <a:solidFill>
                  <a:schemeClr val="bg1"/>
                </a:solidFill>
                <a:latin typeface="Consolas" panose="020B0609020204030204" pitchFamily="49" charset="0"/>
              </a:rPr>
              <a:t>References</a:t>
            </a:r>
          </a:p>
        </p:txBody>
      </p:sp>
      <p:sp>
        <p:nvSpPr>
          <p:cNvPr id="9" name="TextBox 8">
            <a:extLst>
              <a:ext uri="{FF2B5EF4-FFF2-40B4-BE49-F238E27FC236}">
                <a16:creationId xmlns:a16="http://schemas.microsoft.com/office/drawing/2014/main" id="{0E72E295-13DD-E8A7-E376-64FB4DB7D185}"/>
              </a:ext>
            </a:extLst>
          </p:cNvPr>
          <p:cNvSpPr txBox="1"/>
          <p:nvPr/>
        </p:nvSpPr>
        <p:spPr>
          <a:xfrm>
            <a:off x="192422" y="1000309"/>
            <a:ext cx="8031079" cy="5632311"/>
          </a:xfrm>
          <a:prstGeom prst="rect">
            <a:avLst/>
          </a:prstGeom>
          <a:noFill/>
        </p:spPr>
        <p:txBody>
          <a:bodyPr wrap="square">
            <a:spAutoFit/>
          </a:bodyPr>
          <a:lstStyle/>
          <a:p>
            <a:pPr marL="342900" indent="-342900">
              <a:buFont typeface="+mj-lt"/>
              <a:buAutoNum type="arabicPeriod"/>
            </a:pPr>
            <a:r>
              <a:rPr lang="en-US" dirty="0">
                <a:hlinkClick r:id="rId2"/>
              </a:rPr>
              <a:t>https://www.techtarget.com/whatis/definition/pipe</a:t>
            </a:r>
            <a:endParaRPr lang="en-US" dirty="0"/>
          </a:p>
          <a:p>
            <a:pPr marL="342900" indent="-342900">
              <a:buFont typeface="+mj-lt"/>
              <a:buAutoNum type="arabicPeriod"/>
            </a:pPr>
            <a:r>
              <a:rPr lang="en-US" dirty="0">
                <a:hlinkClick r:id="rId3"/>
              </a:rPr>
              <a:t>https://linuxhint.com/fork_linux_system_call_c/#search/q=signal()</a:t>
            </a:r>
            <a:endParaRPr lang="en-US" dirty="0"/>
          </a:p>
          <a:p>
            <a:pPr marL="342900" indent="-342900">
              <a:buFont typeface="+mj-lt"/>
              <a:buAutoNum type="arabicPeriod"/>
            </a:pPr>
            <a:r>
              <a:rPr lang="en-US" dirty="0">
                <a:hlinkClick r:id="rId4"/>
              </a:rPr>
              <a:t>https://medium.com/@razika28/signals-ad83f38f80b6</a:t>
            </a:r>
            <a:endParaRPr lang="en-US" dirty="0"/>
          </a:p>
          <a:p>
            <a:pPr marL="342900" indent="-342900">
              <a:buFont typeface="+mj-lt"/>
              <a:buAutoNum type="arabicPeriod"/>
            </a:pPr>
            <a:r>
              <a:rPr lang="en-US" dirty="0"/>
              <a:t>https://ubbcluj.sharepoint.com/:w:/r/sites/OperatingSystems2024-2025-822/_layouts/15/Doc2.aspx?action=edit&amp;sourcedoc=%7B2acf34dd-bc71-43b6-9aec-d71779eeaef9%7D&amp;wdOrigin=TEAMS-MAGLEV.teams_ns.rwc&amp;wdExp=TEAMS-TREATMENT&amp;wdhostclicktime=1746179367731&amp;web=1</a:t>
            </a:r>
          </a:p>
          <a:p>
            <a:pPr marL="342900" indent="-342900">
              <a:buFont typeface="+mj-lt"/>
              <a:buAutoNum type="arabicPeriod"/>
            </a:pPr>
            <a:r>
              <a:rPr lang="en-US" dirty="0">
                <a:hlinkClick r:id="rId5"/>
              </a:rPr>
              <a:t>https://www.naukri.com/code360/library/c-fork-function</a:t>
            </a:r>
            <a:endParaRPr lang="en-US" dirty="0"/>
          </a:p>
          <a:p>
            <a:pPr marL="342900" indent="-342900">
              <a:buFont typeface="+mj-lt"/>
              <a:buAutoNum type="arabicPeriod"/>
            </a:pPr>
            <a:r>
              <a:rPr lang="en-US" dirty="0">
                <a:hlinkClick r:id="rId6"/>
              </a:rPr>
              <a:t>https://www.scaler.com/topics/c-fork/</a:t>
            </a:r>
            <a:endParaRPr lang="en-US" dirty="0"/>
          </a:p>
          <a:p>
            <a:pPr marL="342900" indent="-342900">
              <a:buFont typeface="+mj-lt"/>
              <a:buAutoNum type="arabicPeriod"/>
            </a:pPr>
            <a:r>
              <a:rPr lang="en-US" dirty="0">
                <a:hlinkClick r:id="rId7"/>
              </a:rPr>
              <a:t>http://www.btechsmartclass.com/c_programming/C-Creating-and-Running-C-Program.html#google_vignette</a:t>
            </a:r>
            <a:endParaRPr lang="en-US" dirty="0"/>
          </a:p>
          <a:p>
            <a:pPr marL="342900" indent="-342900">
              <a:buFont typeface="+mj-lt"/>
              <a:buAutoNum type="arabicPeriod"/>
            </a:pPr>
            <a:r>
              <a:rPr lang="en-US" dirty="0">
                <a:hlinkClick r:id="rId8"/>
              </a:rPr>
              <a:t>https://aticleworld.com/c-compilation-process/#google_vignette</a:t>
            </a:r>
            <a:endParaRPr lang="en-US" dirty="0"/>
          </a:p>
          <a:p>
            <a:pPr marL="342900" indent="-342900">
              <a:buFont typeface="+mj-lt"/>
              <a:buAutoNum type="arabicPeriod"/>
            </a:pPr>
            <a:r>
              <a:rPr lang="en-US" dirty="0">
                <a:hlinkClick r:id="rId9"/>
              </a:rPr>
              <a:t>https://tutorend.com/c/c-compilation-process</a:t>
            </a:r>
            <a:endParaRPr lang="en-US" dirty="0"/>
          </a:p>
          <a:p>
            <a:pPr marL="342900" indent="-342900">
              <a:buFont typeface="+mj-lt"/>
              <a:buAutoNum type="arabicPeriod"/>
            </a:pPr>
            <a:r>
              <a:rPr lang="en-US" dirty="0">
                <a:hlinkClick r:id="rId10"/>
              </a:rPr>
              <a:t>https://www.prepbytes.com/blog/c-programming/compilation-process-in-c/</a:t>
            </a:r>
            <a:endParaRPr lang="en-US" dirty="0"/>
          </a:p>
          <a:p>
            <a:pPr marL="342900" indent="-342900">
              <a:buFont typeface="+mj-lt"/>
              <a:buAutoNum type="arabicPeriod"/>
            </a:pPr>
            <a:r>
              <a:rPr lang="en-US" dirty="0">
                <a:hlinkClick r:id="rId11"/>
              </a:rPr>
              <a:t>https://aruneworld.com/programming-language/c/c-compiling-process/</a:t>
            </a:r>
            <a:endParaRPr lang="en-US" dirty="0"/>
          </a:p>
          <a:p>
            <a:pPr marL="342900" indent="-342900">
              <a:buFont typeface="+mj-lt"/>
              <a:buAutoNum type="arabicPeriod"/>
            </a:pPr>
            <a:r>
              <a:rPr lang="en-US" dirty="0">
                <a:hlinkClick r:id="rId12"/>
              </a:rPr>
              <a:t>https://www.scaler.com/topics/pipes-in-os/</a:t>
            </a:r>
            <a:endParaRPr lang="en-US" dirty="0"/>
          </a:p>
          <a:p>
            <a:pPr marL="342900" indent="-342900">
              <a:buFont typeface="+mj-lt"/>
              <a:buAutoNum type="arabicPeriod"/>
            </a:pPr>
            <a:r>
              <a:rPr lang="en-US" dirty="0"/>
              <a:t>https://www.codequoi.com/en/pipe-an-inter-process-communication-method/</a:t>
            </a:r>
          </a:p>
        </p:txBody>
      </p:sp>
    </p:spTree>
    <p:extLst>
      <p:ext uri="{BB962C8B-B14F-4D97-AF65-F5344CB8AC3E}">
        <p14:creationId xmlns:p14="http://schemas.microsoft.com/office/powerpoint/2010/main" val="32181717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0315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538BD052-5F1E-6C4A-5294-D446D80E754F}"/>
              </a:ext>
            </a:extLst>
          </p:cNvPr>
          <p:cNvSpPr txBox="1">
            <a:spLocks/>
          </p:cNvSpPr>
          <p:nvPr/>
        </p:nvSpPr>
        <p:spPr>
          <a:xfrm>
            <a:off x="0" y="-3387"/>
            <a:ext cx="9144000" cy="823912"/>
          </a:xfrm>
          <a:prstGeom prst="rect">
            <a:avLst/>
          </a:prstGeom>
          <a:solidFill>
            <a:srgbClr val="004174"/>
          </a:solidFill>
        </p:spPr>
        <p:txBody>
          <a:bodyPr vert="horz" lIns="91440" tIns="45720" rIns="91440" bIns="45720" rtlCol="0" anchor="ctr">
            <a:normAutofit/>
          </a:bodyPr>
          <a:lstStyle>
            <a:lvl1pPr marL="0" indent="0" algn="ctr" defTabSz="685800" rtl="0" eaLnBrk="1" latinLnBrk="0" hangingPunct="1">
              <a:lnSpc>
                <a:spcPct val="90000"/>
              </a:lnSpc>
              <a:spcBef>
                <a:spcPts val="750"/>
              </a:spcBef>
              <a:buFont typeface="Arial" panose="020B0604020202020204" pitchFamily="34" charset="0"/>
              <a:buNone/>
              <a:defRPr sz="2000" b="0"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bg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bg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pPr algn="l"/>
            <a:r>
              <a:rPr lang="en-US" sz="2800" b="1" dirty="0">
                <a:solidFill>
                  <a:schemeClr val="bg1"/>
                </a:solidFill>
                <a:latin typeface="Consolas" panose="020B0609020204030204" pitchFamily="49" charset="0"/>
              </a:rPr>
              <a:t>What is IPC and why do we need it?</a:t>
            </a:r>
          </a:p>
        </p:txBody>
      </p:sp>
      <p:pic>
        <p:nvPicPr>
          <p:cNvPr id="3" name="Picture 2">
            <a:extLst>
              <a:ext uri="{FF2B5EF4-FFF2-40B4-BE49-F238E27FC236}">
                <a16:creationId xmlns:a16="http://schemas.microsoft.com/office/drawing/2014/main" id="{5CB4AF4A-5E51-4C04-7BD1-275E90B26934}"/>
              </a:ext>
            </a:extLst>
          </p:cNvPr>
          <p:cNvPicPr>
            <a:picLocks noChangeAspect="1"/>
          </p:cNvPicPr>
          <p:nvPr/>
        </p:nvPicPr>
        <p:blipFill>
          <a:blip r:embed="rId3"/>
          <a:stretch>
            <a:fillRect/>
          </a:stretch>
        </p:blipFill>
        <p:spPr>
          <a:xfrm>
            <a:off x="60158" y="1185014"/>
            <a:ext cx="8817104" cy="4930567"/>
          </a:xfrm>
          <a:prstGeom prst="rect">
            <a:avLst/>
          </a:prstGeom>
        </p:spPr>
      </p:pic>
    </p:spTree>
    <p:extLst>
      <p:ext uri="{BB962C8B-B14F-4D97-AF65-F5344CB8AC3E}">
        <p14:creationId xmlns:p14="http://schemas.microsoft.com/office/powerpoint/2010/main" val="3209699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538BD052-5F1E-6C4A-5294-D446D80E754F}"/>
              </a:ext>
            </a:extLst>
          </p:cNvPr>
          <p:cNvSpPr txBox="1">
            <a:spLocks/>
          </p:cNvSpPr>
          <p:nvPr/>
        </p:nvSpPr>
        <p:spPr>
          <a:xfrm>
            <a:off x="0" y="-3387"/>
            <a:ext cx="9144000" cy="823912"/>
          </a:xfrm>
          <a:prstGeom prst="rect">
            <a:avLst/>
          </a:prstGeom>
          <a:solidFill>
            <a:srgbClr val="004174"/>
          </a:solidFill>
        </p:spPr>
        <p:txBody>
          <a:bodyPr vert="horz" lIns="91440" tIns="45720" rIns="91440" bIns="45720" rtlCol="0" anchor="ctr">
            <a:normAutofit/>
          </a:bodyPr>
          <a:lstStyle>
            <a:lvl1pPr marL="0" indent="0" algn="ctr" defTabSz="685800" rtl="0" eaLnBrk="1" latinLnBrk="0" hangingPunct="1">
              <a:lnSpc>
                <a:spcPct val="90000"/>
              </a:lnSpc>
              <a:spcBef>
                <a:spcPts val="750"/>
              </a:spcBef>
              <a:buFont typeface="Arial" panose="020B0604020202020204" pitchFamily="34" charset="0"/>
              <a:buNone/>
              <a:defRPr sz="2000" b="0"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bg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bg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pPr algn="l"/>
            <a:r>
              <a:rPr lang="en-US" sz="2800" b="1" dirty="0">
                <a:solidFill>
                  <a:schemeClr val="bg1"/>
                </a:solidFill>
                <a:latin typeface="Consolas" panose="020B0609020204030204" pitchFamily="49" charset="0"/>
              </a:rPr>
              <a:t>Processes in C and creation of a Process</a:t>
            </a:r>
          </a:p>
        </p:txBody>
      </p:sp>
      <p:sp>
        <p:nvSpPr>
          <p:cNvPr id="8" name="TextBox 7">
            <a:extLst>
              <a:ext uri="{FF2B5EF4-FFF2-40B4-BE49-F238E27FC236}">
                <a16:creationId xmlns:a16="http://schemas.microsoft.com/office/drawing/2014/main" id="{19C099B6-BFD4-13D7-229A-C1295F2EF532}"/>
              </a:ext>
            </a:extLst>
          </p:cNvPr>
          <p:cNvSpPr txBox="1"/>
          <p:nvPr/>
        </p:nvSpPr>
        <p:spPr>
          <a:xfrm>
            <a:off x="338388" y="1133876"/>
            <a:ext cx="9013156" cy="294952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In Linux, a process is a running instance of a program. When you run any application, the operating system creates a process for that program;</a:t>
            </a:r>
          </a:p>
          <a:p>
            <a:pPr marL="285750" indent="-285750">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A process will contain: </a:t>
            </a:r>
            <a:r>
              <a:rPr lang="en-US" b="1" i="0" dirty="0">
                <a:effectLst/>
                <a:latin typeface="Arial" panose="020B0604020202020204" pitchFamily="34" charset="0"/>
                <a:cs typeface="Arial" panose="020B0604020202020204" pitchFamily="34" charset="0"/>
              </a:rPr>
              <a:t>PID: Process ID</a:t>
            </a:r>
            <a:r>
              <a:rPr lang="en-US" b="1" dirty="0">
                <a:latin typeface="Arial" panose="020B0604020202020204" pitchFamily="34" charset="0"/>
                <a:cs typeface="Arial" panose="020B0604020202020204" pitchFamily="34" charset="0"/>
              </a:rPr>
              <a:t>, </a:t>
            </a:r>
            <a:r>
              <a:rPr lang="en-US" b="1" i="0" dirty="0">
                <a:effectLst/>
                <a:latin typeface="Arial" panose="020B0604020202020204" pitchFamily="34" charset="0"/>
                <a:cs typeface="Arial" panose="020B0604020202020204" pitchFamily="34" charset="0"/>
              </a:rPr>
              <a:t>Own memory and File descriptors;</a:t>
            </a:r>
          </a:p>
          <a:p>
            <a:pPr marL="285750" indent="-285750">
              <a:lnSpc>
                <a:spcPct val="150000"/>
              </a:lnSpc>
              <a:buFont typeface="Arial" panose="020B0604020202020204" pitchFamily="34" charset="0"/>
              <a:buChar char="•"/>
            </a:pPr>
            <a:endParaRPr lang="en-US" b="1"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endParaRPr lang="en-US" b="1" i="0" dirty="0">
              <a:effectLst/>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endParaRPr lang="en-US" b="1" i="0" dirty="0">
              <a:effectLst/>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Creating a </a:t>
            </a:r>
            <a:r>
              <a:rPr lang="en-US" b="1" dirty="0">
                <a:latin typeface="Arial" panose="020B0604020202020204" pitchFamily="34" charset="0"/>
                <a:cs typeface="Arial" panose="020B0604020202020204" pitchFamily="34" charset="0"/>
              </a:rPr>
              <a:t>Process</a:t>
            </a:r>
            <a:r>
              <a:rPr lang="en-US" dirty="0">
                <a:latin typeface="Arial" panose="020B0604020202020204" pitchFamily="34" charset="0"/>
                <a:cs typeface="Arial" panose="020B0604020202020204" pitchFamily="34" charset="0"/>
              </a:rPr>
              <a:t>:</a:t>
            </a:r>
            <a:endParaRPr lang="en-US" i="0" dirty="0">
              <a:effectLst/>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C32938CB-ED80-3CBD-6D29-1AAE8572AB28}"/>
              </a:ext>
            </a:extLst>
          </p:cNvPr>
          <p:cNvSpPr txBox="1"/>
          <p:nvPr/>
        </p:nvSpPr>
        <p:spPr>
          <a:xfrm>
            <a:off x="173620" y="2054641"/>
            <a:ext cx="676776" cy="369332"/>
          </a:xfrm>
          <a:prstGeom prst="rect">
            <a:avLst/>
          </a:prstGeom>
          <a:noFill/>
        </p:spPr>
        <p:txBody>
          <a:bodyPr wrap="square">
            <a:spAutoFit/>
          </a:bodyPr>
          <a:lstStyle/>
          <a:p>
            <a:r>
              <a:rPr lang="en-US" dirty="0"/>
              <a:t>📌</a:t>
            </a:r>
          </a:p>
        </p:txBody>
      </p:sp>
      <p:sp>
        <p:nvSpPr>
          <p:cNvPr id="25" name="TextBox 24">
            <a:extLst>
              <a:ext uri="{FF2B5EF4-FFF2-40B4-BE49-F238E27FC236}">
                <a16:creationId xmlns:a16="http://schemas.microsoft.com/office/drawing/2014/main" id="{643B556A-5AB8-D8E7-1A77-6DA8D10B89A9}"/>
              </a:ext>
            </a:extLst>
          </p:cNvPr>
          <p:cNvSpPr txBox="1"/>
          <p:nvPr/>
        </p:nvSpPr>
        <p:spPr>
          <a:xfrm>
            <a:off x="173620" y="1280907"/>
            <a:ext cx="676776" cy="369332"/>
          </a:xfrm>
          <a:prstGeom prst="rect">
            <a:avLst/>
          </a:prstGeom>
          <a:noFill/>
        </p:spPr>
        <p:txBody>
          <a:bodyPr wrap="square">
            <a:spAutoFit/>
          </a:bodyPr>
          <a:lstStyle/>
          <a:p>
            <a:r>
              <a:rPr lang="en-US" dirty="0"/>
              <a:t>📌</a:t>
            </a:r>
          </a:p>
        </p:txBody>
      </p:sp>
      <p:pic>
        <p:nvPicPr>
          <p:cNvPr id="3" name="Picture 2">
            <a:extLst>
              <a:ext uri="{FF2B5EF4-FFF2-40B4-BE49-F238E27FC236}">
                <a16:creationId xmlns:a16="http://schemas.microsoft.com/office/drawing/2014/main" id="{B555ED01-406C-718A-F609-3BF34832AB05}"/>
              </a:ext>
            </a:extLst>
          </p:cNvPr>
          <p:cNvPicPr>
            <a:picLocks noChangeAspect="1"/>
          </p:cNvPicPr>
          <p:nvPr/>
        </p:nvPicPr>
        <p:blipFill>
          <a:blip r:embed="rId3"/>
          <a:stretch>
            <a:fillRect/>
          </a:stretch>
        </p:blipFill>
        <p:spPr>
          <a:xfrm>
            <a:off x="3096897" y="2829891"/>
            <a:ext cx="4380350" cy="3565624"/>
          </a:xfrm>
          <a:prstGeom prst="rect">
            <a:avLst/>
          </a:prstGeom>
        </p:spPr>
      </p:pic>
      <p:sp>
        <p:nvSpPr>
          <p:cNvPr id="4" name="TextBox 3">
            <a:extLst>
              <a:ext uri="{FF2B5EF4-FFF2-40B4-BE49-F238E27FC236}">
                <a16:creationId xmlns:a16="http://schemas.microsoft.com/office/drawing/2014/main" id="{C40F08C4-8C98-ABAB-4BD2-882746AAA70A}"/>
              </a:ext>
            </a:extLst>
          </p:cNvPr>
          <p:cNvSpPr txBox="1"/>
          <p:nvPr/>
        </p:nvSpPr>
        <p:spPr>
          <a:xfrm>
            <a:off x="173620" y="3714069"/>
            <a:ext cx="676776" cy="369332"/>
          </a:xfrm>
          <a:prstGeom prst="rect">
            <a:avLst/>
          </a:prstGeom>
          <a:noFill/>
        </p:spPr>
        <p:txBody>
          <a:bodyPr wrap="square">
            <a:spAutoFit/>
          </a:bodyPr>
          <a:lstStyle/>
          <a:p>
            <a:r>
              <a:rPr lang="en-US" dirty="0"/>
              <a:t>📌</a:t>
            </a:r>
          </a:p>
        </p:txBody>
      </p:sp>
    </p:spTree>
    <p:extLst>
      <p:ext uri="{BB962C8B-B14F-4D97-AF65-F5344CB8AC3E}">
        <p14:creationId xmlns:p14="http://schemas.microsoft.com/office/powerpoint/2010/main" val="1938090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538BD052-5F1E-6C4A-5294-D446D80E754F}"/>
              </a:ext>
            </a:extLst>
          </p:cNvPr>
          <p:cNvSpPr txBox="1">
            <a:spLocks/>
          </p:cNvSpPr>
          <p:nvPr/>
        </p:nvSpPr>
        <p:spPr>
          <a:xfrm>
            <a:off x="0" y="-3387"/>
            <a:ext cx="9144000" cy="823912"/>
          </a:xfrm>
          <a:prstGeom prst="rect">
            <a:avLst/>
          </a:prstGeom>
          <a:solidFill>
            <a:srgbClr val="004174"/>
          </a:solidFill>
        </p:spPr>
        <p:txBody>
          <a:bodyPr vert="horz" lIns="91440" tIns="45720" rIns="91440" bIns="45720" rtlCol="0" anchor="ctr">
            <a:normAutofit/>
          </a:bodyPr>
          <a:lstStyle>
            <a:lvl1pPr marL="0" indent="0" algn="ctr" defTabSz="685800" rtl="0" eaLnBrk="1" latinLnBrk="0" hangingPunct="1">
              <a:lnSpc>
                <a:spcPct val="90000"/>
              </a:lnSpc>
              <a:spcBef>
                <a:spcPts val="750"/>
              </a:spcBef>
              <a:buFont typeface="Arial" panose="020B0604020202020204" pitchFamily="34" charset="0"/>
              <a:buNone/>
              <a:defRPr sz="2000" b="0"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bg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bg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pPr algn="l"/>
            <a:r>
              <a:rPr lang="en-US" sz="2800" b="1" dirty="0">
                <a:solidFill>
                  <a:schemeClr val="bg1"/>
                </a:solidFill>
                <a:latin typeface="Consolas" panose="020B0609020204030204" pitchFamily="49" charset="0"/>
              </a:rPr>
              <a:t>Communication between processes: Pipes</a:t>
            </a:r>
          </a:p>
        </p:txBody>
      </p:sp>
      <p:sp>
        <p:nvSpPr>
          <p:cNvPr id="7" name="TextBox 6">
            <a:extLst>
              <a:ext uri="{FF2B5EF4-FFF2-40B4-BE49-F238E27FC236}">
                <a16:creationId xmlns:a16="http://schemas.microsoft.com/office/drawing/2014/main" id="{7E73D70D-9BE2-D4C3-32DB-9EF3294920CC}"/>
              </a:ext>
            </a:extLst>
          </p:cNvPr>
          <p:cNvSpPr txBox="1"/>
          <p:nvPr/>
        </p:nvSpPr>
        <p:spPr>
          <a:xfrm>
            <a:off x="0" y="2183826"/>
            <a:ext cx="4942390" cy="3416320"/>
          </a:xfrm>
          <a:prstGeom prst="rect">
            <a:avLst/>
          </a:prstGeom>
          <a:noFill/>
        </p:spPr>
        <p:txBody>
          <a:bodyPr wrap="square">
            <a:spAutoFit/>
          </a:bodyPr>
          <a:lstStyle/>
          <a:p>
            <a:pPr marL="285750" indent="-285750">
              <a:buFont typeface="Arial" panose="020B0604020202020204" pitchFamily="34" charset="0"/>
              <a:buChar char="•"/>
            </a:pPr>
            <a:r>
              <a:rPr lang="en-US" b="0" i="0" dirty="0">
                <a:solidFill>
                  <a:srgbClr val="B30058"/>
                </a:solidFill>
                <a:effectLst/>
                <a:latin typeface="Arial" panose="020B0604020202020204" pitchFamily="34" charset="0"/>
              </a:rPr>
              <a:t>Pipes</a:t>
            </a:r>
            <a:r>
              <a:rPr lang="en-US" b="0" i="0" dirty="0">
                <a:solidFill>
                  <a:srgbClr val="1B2F43"/>
                </a:solidFill>
                <a:effectLst/>
                <a:latin typeface="Arial" panose="020B0604020202020204" pitchFamily="34" charset="0"/>
              </a:rPr>
              <a:t> </a:t>
            </a:r>
            <a:r>
              <a:rPr lang="en-US" b="0" i="0" dirty="0">
                <a:solidFill>
                  <a:schemeClr val="tx1">
                    <a:lumMod val="50000"/>
                  </a:schemeClr>
                </a:solidFill>
                <a:effectLst/>
                <a:latin typeface="Arial" panose="020B0604020202020204" pitchFamily="34" charset="0"/>
              </a:rPr>
              <a:t>are </a:t>
            </a:r>
            <a:r>
              <a:rPr lang="en-US" b="0" i="0" dirty="0">
                <a:solidFill>
                  <a:srgbClr val="1B2F43"/>
                </a:solidFill>
                <a:effectLst/>
                <a:latin typeface="Arial" panose="020B0604020202020204" pitchFamily="34" charset="0"/>
              </a:rPr>
              <a:t>most commonly </a:t>
            </a:r>
            <a:r>
              <a:rPr lang="en-US" b="0" i="0" dirty="0">
                <a:solidFill>
                  <a:schemeClr val="tx1">
                    <a:lumMod val="50000"/>
                  </a:schemeClr>
                </a:solidFill>
                <a:effectLst/>
                <a:latin typeface="Arial" panose="020B0604020202020204" pitchFamily="34" charset="0"/>
              </a:rPr>
              <a:t>used in programming on </a:t>
            </a:r>
            <a:r>
              <a:rPr lang="en-US" b="0" i="0" u="sng" dirty="0">
                <a:solidFill>
                  <a:schemeClr val="tx1">
                    <a:lumMod val="50000"/>
                  </a:schemeClr>
                </a:solidFill>
                <a:effectLst/>
                <a:latin typeface="Arial" panose="020B0604020202020204" pitchFamily="34" charset="0"/>
                <a:hlinkClick r:id="rId3">
                  <a:extLst>
                    <a:ext uri="{A12FA001-AC4F-418D-AE19-62706E023703}">
                      <ahyp:hlinkClr xmlns:ahyp="http://schemas.microsoft.com/office/drawing/2018/hyperlinkcolor" val="tx"/>
                    </a:ext>
                  </a:extLst>
                </a:hlinkClick>
              </a:rPr>
              <a:t>Unix systems</a:t>
            </a:r>
            <a:r>
              <a:rPr lang="en-US" u="sng" dirty="0">
                <a:solidFill>
                  <a:schemeClr val="tx1">
                    <a:lumMod val="50000"/>
                  </a:schemeClr>
                </a:solidFill>
                <a:latin typeface="Arial" panose="020B0604020202020204" pitchFamily="34" charset="0"/>
              </a:rPr>
              <a:t>;</a:t>
            </a:r>
          </a:p>
          <a:p>
            <a:pPr marL="285750" indent="-285750">
              <a:buFont typeface="Arial" panose="020B0604020202020204" pitchFamily="34" charset="0"/>
              <a:buChar char="•"/>
            </a:pPr>
            <a:endParaRPr lang="en-US" b="0" i="0" dirty="0">
              <a:solidFill>
                <a:schemeClr val="tx1">
                  <a:lumMod val="50000"/>
                </a:schemeClr>
              </a:solidFill>
              <a:effectLst/>
            </a:endParaRPr>
          </a:p>
          <a:p>
            <a:pPr marL="285750" indent="-285750">
              <a:buFont typeface="Arial" panose="020B0604020202020204" pitchFamily="34" charset="0"/>
              <a:buChar char="•"/>
            </a:pPr>
            <a:r>
              <a:rPr lang="en-US" b="0" i="0" dirty="0">
                <a:solidFill>
                  <a:srgbClr val="1B2F43"/>
                </a:solidFill>
                <a:effectLst/>
              </a:rPr>
              <a:t>In computer programming, especially in </a:t>
            </a:r>
            <a:r>
              <a:rPr lang="en-US" b="0" i="0" u="sng" dirty="0">
                <a:solidFill>
                  <a:srgbClr val="1B2F43"/>
                </a:solidFill>
                <a:effectLst/>
                <a:hlinkClick r:id="rId4">
                  <a:extLst>
                    <a:ext uri="{A12FA001-AC4F-418D-AE19-62706E023703}">
                      <ahyp:hlinkClr xmlns:ahyp="http://schemas.microsoft.com/office/drawing/2018/hyperlinkcolor" val="tx"/>
                    </a:ext>
                  </a:extLst>
                </a:hlinkClick>
              </a:rPr>
              <a:t>Unix</a:t>
            </a:r>
            <a:r>
              <a:rPr lang="en-US" b="0" i="0" dirty="0">
                <a:solidFill>
                  <a:srgbClr val="1B2F43"/>
                </a:solidFill>
                <a:effectLst/>
              </a:rPr>
              <a:t> operating systems, a pipe is a technique for passing information from </a:t>
            </a:r>
            <a:r>
              <a:rPr lang="en-US" b="0" i="0" dirty="0">
                <a:solidFill>
                  <a:schemeClr val="tx1">
                    <a:lumMod val="50000"/>
                  </a:schemeClr>
                </a:solidFill>
                <a:effectLst/>
              </a:rPr>
              <a:t>one </a:t>
            </a:r>
            <a:r>
              <a:rPr lang="en-US" b="0" i="0" u="sng" dirty="0">
                <a:solidFill>
                  <a:srgbClr val="B30058"/>
                </a:solidFill>
                <a:effectLst/>
                <a:hlinkClick r:id="rId5">
                  <a:extLst>
                    <a:ext uri="{A12FA001-AC4F-418D-AE19-62706E023703}">
                      <ahyp:hlinkClr xmlns:ahyp="http://schemas.microsoft.com/office/drawing/2018/hyperlinkcolor" val="tx"/>
                    </a:ext>
                  </a:extLst>
                </a:hlinkClick>
              </a:rPr>
              <a:t>process</a:t>
            </a:r>
            <a:r>
              <a:rPr lang="en-US" b="0" i="0" dirty="0">
                <a:solidFill>
                  <a:schemeClr val="tx1">
                    <a:lumMod val="50000"/>
                  </a:schemeClr>
                </a:solidFill>
                <a:effectLst/>
              </a:rPr>
              <a:t> or </a:t>
            </a:r>
            <a:r>
              <a:rPr lang="en-US" b="0" i="0" u="sng" dirty="0">
                <a:solidFill>
                  <a:srgbClr val="B30058"/>
                </a:solidFill>
                <a:effectLst/>
                <a:hlinkClick r:id="rId6">
                  <a:extLst>
                    <a:ext uri="{A12FA001-AC4F-418D-AE19-62706E023703}">
                      <ahyp:hlinkClr xmlns:ahyp="http://schemas.microsoft.com/office/drawing/2018/hyperlinkcolor" val="tx"/>
                    </a:ext>
                  </a:extLst>
                </a:hlinkClick>
              </a:rPr>
              <a:t>command</a:t>
            </a:r>
            <a:r>
              <a:rPr lang="en-US" b="0" i="0" dirty="0">
                <a:solidFill>
                  <a:schemeClr val="tx1">
                    <a:lumMod val="50000"/>
                  </a:schemeClr>
                </a:solidFill>
                <a:effectLst/>
              </a:rPr>
              <a:t> to another;</a:t>
            </a:r>
          </a:p>
          <a:p>
            <a:pPr marL="285750" indent="-285750">
              <a:buFont typeface="Arial" panose="020B0604020202020204" pitchFamily="34" charset="0"/>
              <a:buChar char="•"/>
            </a:pPr>
            <a:endParaRPr lang="en-US" dirty="0">
              <a:solidFill>
                <a:schemeClr val="tx1">
                  <a:lumMod val="50000"/>
                </a:schemeClr>
              </a:solidFill>
            </a:endParaRPr>
          </a:p>
          <a:p>
            <a:pPr marL="285750" indent="-285750">
              <a:buFont typeface="Arial" panose="020B0604020202020204" pitchFamily="34" charset="0"/>
              <a:buChar char="•"/>
            </a:pPr>
            <a:r>
              <a:rPr lang="en-US" b="0" i="0" dirty="0">
                <a:solidFill>
                  <a:schemeClr val="tx1">
                    <a:lumMod val="50000"/>
                  </a:schemeClr>
                </a:solidFill>
                <a:effectLst/>
              </a:rPr>
              <a:t>Pipes allow </a:t>
            </a:r>
            <a:r>
              <a:rPr lang="en-US" b="0" i="0" dirty="0">
                <a:solidFill>
                  <a:srgbClr val="B30058"/>
                </a:solidFill>
                <a:effectLst/>
              </a:rPr>
              <a:t>one-way communication </a:t>
            </a:r>
            <a:r>
              <a:rPr lang="en-US" b="0" i="0" dirty="0">
                <a:solidFill>
                  <a:schemeClr val="tx1">
                    <a:lumMod val="50000"/>
                  </a:schemeClr>
                </a:solidFill>
                <a:effectLst/>
              </a:rPr>
              <a:t>between processes;</a:t>
            </a:r>
          </a:p>
          <a:p>
            <a:pPr marL="285750" indent="-285750">
              <a:buFont typeface="Arial" panose="020B0604020202020204" pitchFamily="34" charset="0"/>
              <a:buChar char="•"/>
            </a:pPr>
            <a:endParaRPr lang="en-US" dirty="0">
              <a:solidFill>
                <a:schemeClr val="tx1">
                  <a:lumMod val="50000"/>
                </a:schemeClr>
              </a:solidFill>
            </a:endParaRPr>
          </a:p>
          <a:p>
            <a:pPr marL="285750" indent="-285750">
              <a:buFont typeface="Arial" panose="020B0604020202020204" pitchFamily="34" charset="0"/>
              <a:buChar char="•"/>
            </a:pPr>
            <a:endParaRPr lang="en-US" dirty="0">
              <a:solidFill>
                <a:schemeClr val="tx1">
                  <a:lumMod val="50000"/>
                </a:schemeClr>
              </a:solidFill>
            </a:endParaRPr>
          </a:p>
        </p:txBody>
      </p:sp>
      <p:pic>
        <p:nvPicPr>
          <p:cNvPr id="3074" name="Picture 2" descr="Diagram showing how a pipe works: a parent process can write to the write end of the pipe and the child can read from its read end and vice versa to create inter-process communication.">
            <a:extLst>
              <a:ext uri="{FF2B5EF4-FFF2-40B4-BE49-F238E27FC236}">
                <a16:creationId xmlns:a16="http://schemas.microsoft.com/office/drawing/2014/main" id="{71226F81-22AF-D27F-5321-3AAE1987955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72000" y="1957121"/>
            <a:ext cx="4583396" cy="3314148"/>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Connector 10">
            <a:extLst>
              <a:ext uri="{FF2B5EF4-FFF2-40B4-BE49-F238E27FC236}">
                <a16:creationId xmlns:a16="http://schemas.microsoft.com/office/drawing/2014/main" id="{1BEDCD5A-7DA5-E363-1A97-BC0DDCA5DF14}"/>
              </a:ext>
            </a:extLst>
          </p:cNvPr>
          <p:cNvCxnSpPr>
            <a:cxnSpLocks/>
          </p:cNvCxnSpPr>
          <p:nvPr/>
        </p:nvCxnSpPr>
        <p:spPr>
          <a:xfrm>
            <a:off x="4421161" y="1628244"/>
            <a:ext cx="0" cy="418224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4A881A7-1F1C-67AD-1DD0-34A525A8836B}"/>
              </a:ext>
            </a:extLst>
          </p:cNvPr>
          <p:cNvCxnSpPr>
            <a:cxnSpLocks/>
          </p:cNvCxnSpPr>
          <p:nvPr/>
        </p:nvCxnSpPr>
        <p:spPr>
          <a:xfrm>
            <a:off x="0" y="5810491"/>
            <a:ext cx="914400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5ACD345-F327-85CF-DA39-A413B792D5A0}"/>
              </a:ext>
            </a:extLst>
          </p:cNvPr>
          <p:cNvCxnSpPr>
            <a:cxnSpLocks/>
          </p:cNvCxnSpPr>
          <p:nvPr/>
        </p:nvCxnSpPr>
        <p:spPr>
          <a:xfrm>
            <a:off x="-98747" y="1628244"/>
            <a:ext cx="9242747"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60676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BA837895-ECD7-3C40-FC4B-B441A8A9F4B0}"/>
              </a:ext>
            </a:extLst>
          </p:cNvPr>
          <p:cNvSpPr/>
          <p:nvPr/>
        </p:nvSpPr>
        <p:spPr>
          <a:xfrm>
            <a:off x="127322" y="1335586"/>
            <a:ext cx="8767823" cy="4602227"/>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6" name="Text Placeholder 3">
            <a:extLst>
              <a:ext uri="{FF2B5EF4-FFF2-40B4-BE49-F238E27FC236}">
                <a16:creationId xmlns:a16="http://schemas.microsoft.com/office/drawing/2014/main" id="{538BD052-5F1E-6C4A-5294-D446D80E754F}"/>
              </a:ext>
            </a:extLst>
          </p:cNvPr>
          <p:cNvSpPr txBox="1">
            <a:spLocks/>
          </p:cNvSpPr>
          <p:nvPr/>
        </p:nvSpPr>
        <p:spPr>
          <a:xfrm>
            <a:off x="0" y="-3387"/>
            <a:ext cx="9144000" cy="823912"/>
          </a:xfrm>
          <a:prstGeom prst="rect">
            <a:avLst/>
          </a:prstGeom>
          <a:solidFill>
            <a:srgbClr val="004174"/>
          </a:solidFill>
        </p:spPr>
        <p:txBody>
          <a:bodyPr vert="horz" lIns="91440" tIns="45720" rIns="91440" bIns="45720" rtlCol="0" anchor="ctr">
            <a:normAutofit/>
          </a:bodyPr>
          <a:lstStyle>
            <a:lvl1pPr marL="0" indent="0" algn="ctr" defTabSz="685800" rtl="0" eaLnBrk="1" latinLnBrk="0" hangingPunct="1">
              <a:lnSpc>
                <a:spcPct val="90000"/>
              </a:lnSpc>
              <a:spcBef>
                <a:spcPts val="750"/>
              </a:spcBef>
              <a:buFont typeface="Arial" panose="020B0604020202020204" pitchFamily="34" charset="0"/>
              <a:buNone/>
              <a:defRPr sz="2000" b="0"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bg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bg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pPr algn="l"/>
            <a:r>
              <a:rPr lang="en-US" sz="2800" b="1" dirty="0">
                <a:solidFill>
                  <a:schemeClr val="bg1"/>
                </a:solidFill>
                <a:latin typeface="Consolas" panose="020B0609020204030204" pitchFamily="49" charset="0"/>
              </a:rPr>
              <a:t>Communication between processes: Pipes</a:t>
            </a:r>
          </a:p>
        </p:txBody>
      </p:sp>
      <p:sp>
        <p:nvSpPr>
          <p:cNvPr id="3" name="TextBox 2">
            <a:extLst>
              <a:ext uri="{FF2B5EF4-FFF2-40B4-BE49-F238E27FC236}">
                <a16:creationId xmlns:a16="http://schemas.microsoft.com/office/drawing/2014/main" id="{040F0FA3-A213-B2FA-59F7-933A949A645C}"/>
              </a:ext>
            </a:extLst>
          </p:cNvPr>
          <p:cNvSpPr txBox="1"/>
          <p:nvPr/>
        </p:nvSpPr>
        <p:spPr>
          <a:xfrm>
            <a:off x="248855" y="1443841"/>
            <a:ext cx="8131216" cy="3970318"/>
          </a:xfrm>
          <a:prstGeom prst="rect">
            <a:avLst/>
          </a:prstGeom>
          <a:noFill/>
        </p:spPr>
        <p:txBody>
          <a:bodyPr wrap="square">
            <a:spAutoFit/>
          </a:bodyPr>
          <a:lstStyle/>
          <a:p>
            <a:pPr marL="285750" indent="-285750">
              <a:buFont typeface="Arial" panose="020B0604020202020204" pitchFamily="34" charset="0"/>
              <a:buChar char="•"/>
            </a:pPr>
            <a:endParaRPr lang="en-US" b="0" i="0" dirty="0">
              <a:solidFill>
                <a:schemeClr val="tx1">
                  <a:lumMod val="50000"/>
                </a:schemeClr>
              </a:solidFill>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0" i="0" dirty="0">
                <a:solidFill>
                  <a:schemeClr val="tx1">
                    <a:lumMod val="50000"/>
                  </a:schemeClr>
                </a:solidFill>
                <a:effectLst/>
                <a:latin typeface="Arial" panose="020B0604020202020204" pitchFamily="34" charset="0"/>
                <a:cs typeface="Arial" panose="020B0604020202020204" pitchFamily="34" charset="0"/>
              </a:rPr>
              <a:t>Usually, the OS accepts input from a mouse, keyboard or some other input mechanism and sends the output to the </a:t>
            </a:r>
            <a:r>
              <a:rPr lang="en-US" b="0" i="0" u="sng" dirty="0">
                <a:solidFill>
                  <a:schemeClr val="tx1">
                    <a:lumMod val="50000"/>
                  </a:schemeClr>
                </a:solidFill>
                <a:effectLst/>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display</a:t>
            </a:r>
            <a:r>
              <a:rPr lang="en-US" b="0" i="0" dirty="0">
                <a:solidFill>
                  <a:schemeClr val="tx1">
                    <a:lumMod val="50000"/>
                  </a:schemeClr>
                </a:solidFill>
                <a:effectLst/>
                <a:latin typeface="Arial" panose="020B0604020202020204" pitchFamily="34" charset="0"/>
                <a:cs typeface="Arial" panose="020B0604020202020204" pitchFamily="34" charset="0"/>
              </a:rPr>
              <a:t> screen. But, at times, it may require the output from one command or process to be used as the input for a second command or process without passing the </a:t>
            </a:r>
            <a:r>
              <a:rPr lang="en-US" b="0" i="0" u="sng" dirty="0">
                <a:solidFill>
                  <a:schemeClr val="tx1">
                    <a:lumMod val="50000"/>
                  </a:schemeClr>
                </a:solidFill>
                <a:effectLst/>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data</a:t>
            </a:r>
            <a:r>
              <a:rPr lang="en-US" b="0" i="0" dirty="0">
                <a:solidFill>
                  <a:schemeClr val="tx1">
                    <a:lumMod val="50000"/>
                  </a:schemeClr>
                </a:solidFill>
                <a:effectLst/>
                <a:latin typeface="Arial" panose="020B0604020202020204" pitchFamily="34" charset="0"/>
                <a:cs typeface="Arial" panose="020B0604020202020204" pitchFamily="34" charset="0"/>
              </a:rPr>
              <a:t> through the input or output device. In these situations, a software pipe is used;</a:t>
            </a:r>
          </a:p>
          <a:p>
            <a:pPr marL="285750" indent="-285750">
              <a:buFont typeface="Arial" panose="020B0604020202020204" pitchFamily="34" charset="0"/>
              <a:buChar char="•"/>
            </a:pPr>
            <a:endParaRPr lang="en-US" dirty="0">
              <a:solidFill>
                <a:schemeClr val="tx1">
                  <a:lumMod val="50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0" i="0" dirty="0">
                <a:solidFill>
                  <a:schemeClr val="tx1">
                    <a:lumMod val="50000"/>
                  </a:schemeClr>
                </a:solidFill>
                <a:effectLst/>
                <a:latin typeface="Arial" panose="020B0604020202020204" pitchFamily="34" charset="0"/>
                <a:cs typeface="Arial" panose="020B0604020202020204" pitchFamily="34" charset="0"/>
              </a:rPr>
              <a:t>A pipe simply refers to a temporary </a:t>
            </a:r>
            <a:r>
              <a:rPr lang="en-US" b="0" i="0" u="sng" dirty="0">
                <a:solidFill>
                  <a:schemeClr val="tx1">
                    <a:lumMod val="50000"/>
                  </a:schemeClr>
                </a:solidFill>
                <a:effectLst/>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software</a:t>
            </a:r>
            <a:r>
              <a:rPr lang="en-US" b="0" i="0" dirty="0">
                <a:solidFill>
                  <a:schemeClr val="tx1">
                    <a:lumMod val="50000"/>
                  </a:schemeClr>
                </a:solidFill>
                <a:effectLst/>
                <a:latin typeface="Arial" panose="020B0604020202020204" pitchFamily="34" charset="0"/>
                <a:cs typeface="Arial" panose="020B0604020202020204" pitchFamily="34" charset="0"/>
              </a:rPr>
              <a:t> connection between two programs or commands. An area of the main </a:t>
            </a:r>
            <a:r>
              <a:rPr lang="en-US" b="0" i="0" u="sng" dirty="0">
                <a:solidFill>
                  <a:schemeClr val="tx1">
                    <a:lumMod val="50000"/>
                  </a:schemeClr>
                </a:solidFill>
                <a:effectLst/>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memory</a:t>
            </a:r>
            <a:r>
              <a:rPr lang="en-US" b="0" i="0" dirty="0">
                <a:solidFill>
                  <a:schemeClr val="tx1">
                    <a:lumMod val="50000"/>
                  </a:schemeClr>
                </a:solidFill>
                <a:effectLst/>
                <a:latin typeface="Arial" panose="020B0604020202020204" pitchFamily="34" charset="0"/>
                <a:cs typeface="Arial" panose="020B0604020202020204" pitchFamily="34" charset="0"/>
              </a:rPr>
              <a:t> is treated </a:t>
            </a:r>
            <a:r>
              <a:rPr lang="en-US" b="0" i="0" dirty="0">
                <a:solidFill>
                  <a:srgbClr val="B30058"/>
                </a:solidFill>
                <a:effectLst/>
                <a:latin typeface="Arial" panose="020B0604020202020204" pitchFamily="34" charset="0"/>
                <a:cs typeface="Arial" panose="020B0604020202020204" pitchFamily="34" charset="0"/>
              </a:rPr>
              <a:t>like a virtual file to temporarily hold data and pass it from one process to another in a single direction;</a:t>
            </a:r>
          </a:p>
          <a:p>
            <a:pPr marL="285750" indent="-285750">
              <a:buFont typeface="Arial" panose="020B0604020202020204" pitchFamily="34" charset="0"/>
              <a:buChar char="•"/>
            </a:pPr>
            <a:endParaRPr lang="en-US" dirty="0">
              <a:solidFill>
                <a:schemeClr val="tx1">
                  <a:lumMod val="50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0" i="0" dirty="0">
                <a:solidFill>
                  <a:schemeClr val="tx1">
                    <a:lumMod val="50000"/>
                  </a:schemeClr>
                </a:solidFill>
                <a:effectLst/>
                <a:latin typeface="Arial" panose="020B0604020202020204" pitchFamily="34" charset="0"/>
                <a:cs typeface="Arial" panose="020B0604020202020204" pitchFamily="34" charset="0"/>
              </a:rPr>
              <a:t>The system temporarily holds the piped information until it is ready to be read by the receiving process;</a:t>
            </a:r>
            <a:endParaRPr lang="en-US" dirty="0">
              <a:solidFill>
                <a:schemeClr val="tx1">
                  <a:lumMod val="50000"/>
                </a:schemeClr>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57ACA98E-BEE5-7E3E-9329-AB5B77EE850F}"/>
              </a:ext>
            </a:extLst>
          </p:cNvPr>
          <p:cNvSpPr txBox="1"/>
          <p:nvPr/>
        </p:nvSpPr>
        <p:spPr>
          <a:xfrm>
            <a:off x="104623" y="4770031"/>
            <a:ext cx="676776" cy="369332"/>
          </a:xfrm>
          <a:prstGeom prst="rect">
            <a:avLst/>
          </a:prstGeom>
          <a:noFill/>
        </p:spPr>
        <p:txBody>
          <a:bodyPr wrap="square">
            <a:spAutoFit/>
          </a:bodyPr>
          <a:lstStyle/>
          <a:p>
            <a:r>
              <a:rPr lang="en-US" dirty="0"/>
              <a:t>📌</a:t>
            </a:r>
          </a:p>
        </p:txBody>
      </p:sp>
      <p:sp>
        <p:nvSpPr>
          <p:cNvPr id="8" name="TextBox 7">
            <a:extLst>
              <a:ext uri="{FF2B5EF4-FFF2-40B4-BE49-F238E27FC236}">
                <a16:creationId xmlns:a16="http://schemas.microsoft.com/office/drawing/2014/main" id="{EBF9213D-45F3-E0C2-2A76-1915EFFF705F}"/>
              </a:ext>
            </a:extLst>
          </p:cNvPr>
          <p:cNvSpPr txBox="1"/>
          <p:nvPr/>
        </p:nvSpPr>
        <p:spPr>
          <a:xfrm>
            <a:off x="142240" y="3381500"/>
            <a:ext cx="676776" cy="369332"/>
          </a:xfrm>
          <a:prstGeom prst="rect">
            <a:avLst/>
          </a:prstGeom>
          <a:noFill/>
        </p:spPr>
        <p:txBody>
          <a:bodyPr wrap="square">
            <a:spAutoFit/>
          </a:bodyPr>
          <a:lstStyle/>
          <a:p>
            <a:r>
              <a:rPr lang="en-US" dirty="0"/>
              <a:t>📌</a:t>
            </a:r>
          </a:p>
        </p:txBody>
      </p:sp>
      <p:sp>
        <p:nvSpPr>
          <p:cNvPr id="9" name="TextBox 8">
            <a:extLst>
              <a:ext uri="{FF2B5EF4-FFF2-40B4-BE49-F238E27FC236}">
                <a16:creationId xmlns:a16="http://schemas.microsoft.com/office/drawing/2014/main" id="{163D2749-F8ED-9877-6712-4EA9F955192A}"/>
              </a:ext>
            </a:extLst>
          </p:cNvPr>
          <p:cNvSpPr txBox="1"/>
          <p:nvPr/>
        </p:nvSpPr>
        <p:spPr>
          <a:xfrm>
            <a:off x="171348" y="1718173"/>
            <a:ext cx="676776" cy="369332"/>
          </a:xfrm>
          <a:prstGeom prst="rect">
            <a:avLst/>
          </a:prstGeom>
          <a:noFill/>
        </p:spPr>
        <p:txBody>
          <a:bodyPr wrap="square">
            <a:spAutoFit/>
          </a:bodyPr>
          <a:lstStyle/>
          <a:p>
            <a:r>
              <a:rPr lang="en-US" dirty="0"/>
              <a:t>📌</a:t>
            </a:r>
          </a:p>
        </p:txBody>
      </p:sp>
    </p:spTree>
    <p:extLst>
      <p:ext uri="{BB962C8B-B14F-4D97-AF65-F5344CB8AC3E}">
        <p14:creationId xmlns:p14="http://schemas.microsoft.com/office/powerpoint/2010/main" val="34023995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538BD052-5F1E-6C4A-5294-D446D80E754F}"/>
              </a:ext>
            </a:extLst>
          </p:cNvPr>
          <p:cNvSpPr txBox="1">
            <a:spLocks/>
          </p:cNvSpPr>
          <p:nvPr/>
        </p:nvSpPr>
        <p:spPr>
          <a:xfrm>
            <a:off x="0" y="-3387"/>
            <a:ext cx="9144000" cy="823912"/>
          </a:xfrm>
          <a:prstGeom prst="rect">
            <a:avLst/>
          </a:prstGeom>
          <a:solidFill>
            <a:srgbClr val="004174"/>
          </a:solidFill>
        </p:spPr>
        <p:txBody>
          <a:bodyPr vert="horz" lIns="91440" tIns="45720" rIns="91440" bIns="45720" rtlCol="0" anchor="ctr">
            <a:normAutofit/>
          </a:bodyPr>
          <a:lstStyle>
            <a:lvl1pPr marL="0" indent="0" algn="ctr" defTabSz="685800" rtl="0" eaLnBrk="1" latinLnBrk="0" hangingPunct="1">
              <a:lnSpc>
                <a:spcPct val="90000"/>
              </a:lnSpc>
              <a:spcBef>
                <a:spcPts val="750"/>
              </a:spcBef>
              <a:buFont typeface="Arial" panose="020B0604020202020204" pitchFamily="34" charset="0"/>
              <a:buNone/>
              <a:defRPr sz="2000" b="0"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bg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bg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pPr algn="l"/>
            <a:r>
              <a:rPr lang="en-US" sz="2800" b="1" dirty="0">
                <a:solidFill>
                  <a:schemeClr val="bg1"/>
                </a:solidFill>
                <a:latin typeface="Consolas" panose="020B0609020204030204" pitchFamily="49" charset="0"/>
              </a:rPr>
              <a:t>Pipes syntax</a:t>
            </a:r>
          </a:p>
        </p:txBody>
      </p:sp>
      <p:sp>
        <p:nvSpPr>
          <p:cNvPr id="5" name="TextBox 4">
            <a:extLst>
              <a:ext uri="{FF2B5EF4-FFF2-40B4-BE49-F238E27FC236}">
                <a16:creationId xmlns:a16="http://schemas.microsoft.com/office/drawing/2014/main" id="{D91D2343-3AA0-2BB2-70D7-1E1EE1152E23}"/>
              </a:ext>
            </a:extLst>
          </p:cNvPr>
          <p:cNvSpPr txBox="1"/>
          <p:nvPr/>
        </p:nvSpPr>
        <p:spPr>
          <a:xfrm>
            <a:off x="179406" y="1329530"/>
            <a:ext cx="8543394" cy="707886"/>
          </a:xfrm>
          <a:prstGeom prst="rect">
            <a:avLst/>
          </a:prstGeom>
          <a:noFill/>
        </p:spPr>
        <p:txBody>
          <a:bodyPr wrap="square">
            <a:spAutoFit/>
          </a:bodyPr>
          <a:lstStyle/>
          <a:p>
            <a:pPr marL="285750" indent="-285750">
              <a:buFont typeface="Arial" panose="020B0604020202020204" pitchFamily="34" charset="0"/>
              <a:buChar char="•"/>
            </a:pPr>
            <a:endParaRPr lang="en-US" sz="2000" dirty="0">
              <a:solidFill>
                <a:schemeClr val="tx1">
                  <a:lumMod val="50000"/>
                </a:schemeClr>
              </a:solidFill>
              <a:latin typeface="__Source_Sans_Pro_2fe30b"/>
            </a:endParaRPr>
          </a:p>
          <a:p>
            <a:pPr marL="285750" indent="-285750">
              <a:buFont typeface="Wingdings" panose="05000000000000000000" pitchFamily="2" charset="2"/>
              <a:buChar char="§"/>
            </a:pPr>
            <a:r>
              <a:rPr lang="en-US" sz="2000" b="0" i="0" dirty="0">
                <a:solidFill>
                  <a:schemeClr val="tx1">
                    <a:lumMod val="50000"/>
                  </a:schemeClr>
                </a:solidFill>
                <a:effectLst/>
                <a:latin typeface="__Source_Sans_Pro_2fe30b"/>
              </a:rPr>
              <a:t>Here's the basic syntax of creating a pipe in C:</a:t>
            </a:r>
            <a:endParaRPr lang="en-US" sz="2000" dirty="0">
              <a:solidFill>
                <a:schemeClr val="tx1">
                  <a:lumMod val="50000"/>
                </a:schemeClr>
              </a:solidFill>
              <a:latin typeface="__Source_Sans_Pro_2fe30b"/>
            </a:endParaRPr>
          </a:p>
        </p:txBody>
      </p:sp>
      <p:sp>
        <p:nvSpPr>
          <p:cNvPr id="8" name="TextBox 7">
            <a:extLst>
              <a:ext uri="{FF2B5EF4-FFF2-40B4-BE49-F238E27FC236}">
                <a16:creationId xmlns:a16="http://schemas.microsoft.com/office/drawing/2014/main" id="{3EDF97AE-5A01-2347-1899-142A601FD5B0}"/>
              </a:ext>
            </a:extLst>
          </p:cNvPr>
          <p:cNvSpPr txBox="1"/>
          <p:nvPr/>
        </p:nvSpPr>
        <p:spPr>
          <a:xfrm>
            <a:off x="457201" y="2334679"/>
            <a:ext cx="839165" cy="400110"/>
          </a:xfrm>
          <a:prstGeom prst="rect">
            <a:avLst/>
          </a:prstGeom>
          <a:noFill/>
        </p:spPr>
        <p:txBody>
          <a:bodyPr wrap="square">
            <a:spAutoFit/>
          </a:bodyPr>
          <a:lstStyle/>
          <a:p>
            <a:r>
              <a:rPr lang="en-US" sz="2000" b="0" i="0" dirty="0">
                <a:solidFill>
                  <a:schemeClr val="tx1">
                    <a:lumMod val="50000"/>
                  </a:schemeClr>
                </a:solidFill>
                <a:effectLst/>
                <a:latin typeface="__Source_Sans_Pro_2fe30b"/>
              </a:rPr>
              <a:t>where</a:t>
            </a:r>
            <a:endParaRPr lang="en-US" sz="2000" dirty="0">
              <a:solidFill>
                <a:schemeClr val="tx1">
                  <a:lumMod val="50000"/>
                </a:schemeClr>
              </a:solidFill>
              <a:latin typeface="__Source_Sans_Pro_2fe30b"/>
            </a:endParaRPr>
          </a:p>
        </p:txBody>
      </p:sp>
      <p:sp>
        <p:nvSpPr>
          <p:cNvPr id="10" name="TextBox 9">
            <a:extLst>
              <a:ext uri="{FF2B5EF4-FFF2-40B4-BE49-F238E27FC236}">
                <a16:creationId xmlns:a16="http://schemas.microsoft.com/office/drawing/2014/main" id="{7E7E8357-784F-DB86-2F22-D4E91E3DE0AD}"/>
              </a:ext>
            </a:extLst>
          </p:cNvPr>
          <p:cNvSpPr txBox="1"/>
          <p:nvPr/>
        </p:nvSpPr>
        <p:spPr>
          <a:xfrm>
            <a:off x="671826" y="2734790"/>
            <a:ext cx="5127089" cy="2230750"/>
          </a:xfrm>
          <a:prstGeom prst="rect">
            <a:avLst/>
          </a:prstGeom>
          <a:noFill/>
        </p:spPr>
        <p:txBody>
          <a:bodyPr wrap="square">
            <a:spAutoFit/>
          </a:bodyPr>
          <a:lstStyle/>
          <a:p>
            <a:pPr marL="285750" indent="-285750" algn="l">
              <a:buFont typeface="Wingdings" panose="05000000000000000000" pitchFamily="2" charset="2"/>
              <a:buChar char="q"/>
            </a:pPr>
            <a:r>
              <a:rPr lang="en-US" sz="2000" b="0" i="0" dirty="0">
                <a:solidFill>
                  <a:srgbClr val="B30058"/>
                </a:solidFill>
                <a:effectLst/>
                <a:latin typeface="__Source_Sans_Pro_2fe30b"/>
              </a:rPr>
              <a:t>pipefd</a:t>
            </a:r>
            <a:r>
              <a:rPr lang="en-US" sz="2000" b="0" i="0" dirty="0">
                <a:solidFill>
                  <a:srgbClr val="61738E"/>
                </a:solidFill>
                <a:effectLst/>
                <a:latin typeface="__Source_Sans_Pro_2fe30b"/>
              </a:rPr>
              <a:t> </a:t>
            </a:r>
            <a:r>
              <a:rPr lang="en-US" sz="2000" b="0" i="0" dirty="0">
                <a:solidFill>
                  <a:schemeClr val="tx1">
                    <a:lumMod val="50000"/>
                  </a:schemeClr>
                </a:solidFill>
                <a:effectLst/>
                <a:latin typeface="__Source_Sans_Pro_2fe30b"/>
              </a:rPr>
              <a:t>is an integer array of size 2, which will hold two file descriptors after the pipe is created:</a:t>
            </a:r>
          </a:p>
          <a:p>
            <a:pPr marL="285750" indent="-285750" algn="l">
              <a:buFont typeface="Wingdings" panose="05000000000000000000" pitchFamily="2" charset="2"/>
              <a:buChar char="q"/>
            </a:pPr>
            <a:r>
              <a:rPr lang="en-US" sz="2000" b="0" i="0" dirty="0">
                <a:solidFill>
                  <a:srgbClr val="B30058"/>
                </a:solidFill>
                <a:effectLst/>
                <a:latin typeface="__Source_Sans_Pro_2fe30b"/>
              </a:rPr>
              <a:t>pipefd[0]</a:t>
            </a:r>
            <a:r>
              <a:rPr lang="en-US" sz="2000" b="0" i="0" dirty="0">
                <a:solidFill>
                  <a:srgbClr val="61738E"/>
                </a:solidFill>
                <a:effectLst/>
                <a:latin typeface="__Source_Sans_Pro_2fe30b"/>
              </a:rPr>
              <a:t> - </a:t>
            </a:r>
            <a:r>
              <a:rPr lang="en-US" sz="2000" b="0" i="0" dirty="0">
                <a:solidFill>
                  <a:schemeClr val="tx1">
                    <a:lumMod val="50000"/>
                  </a:schemeClr>
                </a:solidFill>
                <a:effectLst/>
                <a:latin typeface="__Source_Sans_Pro_2fe30b"/>
              </a:rPr>
              <a:t>This file descriptor is for reading from the pipe (</a:t>
            </a:r>
            <a:r>
              <a:rPr lang="en-US" sz="2000" b="1" i="0" dirty="0">
                <a:solidFill>
                  <a:schemeClr val="tx1">
                    <a:lumMod val="50000"/>
                  </a:schemeClr>
                </a:solidFill>
                <a:effectLst/>
                <a:latin typeface="__Source_Sans_Pro_2fe30b"/>
              </a:rPr>
              <a:t>the read end</a:t>
            </a:r>
            <a:r>
              <a:rPr lang="en-US" sz="2000" b="0" i="0" dirty="0">
                <a:solidFill>
                  <a:schemeClr val="tx1">
                    <a:lumMod val="50000"/>
                  </a:schemeClr>
                </a:solidFill>
                <a:effectLst/>
                <a:latin typeface="__Source_Sans_Pro_2fe30b"/>
              </a:rPr>
              <a:t>).</a:t>
            </a:r>
          </a:p>
          <a:p>
            <a:pPr marL="285750" indent="-285750" algn="l">
              <a:buFont typeface="Wingdings" panose="05000000000000000000" pitchFamily="2" charset="2"/>
              <a:buChar char="q"/>
            </a:pPr>
            <a:r>
              <a:rPr lang="en-US" sz="2000" b="0" i="0" dirty="0">
                <a:solidFill>
                  <a:srgbClr val="B30058"/>
                </a:solidFill>
                <a:effectLst/>
                <a:latin typeface="__Source_Sans_Pro_2fe30b"/>
              </a:rPr>
              <a:t>pipefd[1]</a:t>
            </a:r>
            <a:r>
              <a:rPr lang="en-US" sz="2000" b="0" i="0" dirty="0">
                <a:solidFill>
                  <a:srgbClr val="61738E"/>
                </a:solidFill>
                <a:effectLst/>
                <a:latin typeface="__Source_Sans_Pro_2fe30b"/>
              </a:rPr>
              <a:t> - </a:t>
            </a:r>
            <a:r>
              <a:rPr lang="en-US" sz="2000" b="0" i="0" dirty="0">
                <a:solidFill>
                  <a:schemeClr val="tx1">
                    <a:lumMod val="50000"/>
                  </a:schemeClr>
                </a:solidFill>
                <a:effectLst/>
                <a:latin typeface="__Source_Sans_Pro_2fe30b"/>
              </a:rPr>
              <a:t>This file descriptor is for writing to the pipe (</a:t>
            </a:r>
            <a:r>
              <a:rPr lang="en-US" sz="2000" b="1" i="0" dirty="0">
                <a:solidFill>
                  <a:schemeClr val="tx1">
                    <a:lumMod val="50000"/>
                  </a:schemeClr>
                </a:solidFill>
                <a:effectLst/>
                <a:latin typeface="__Source_Sans_Pro_2fe30b"/>
              </a:rPr>
              <a:t>the write end</a:t>
            </a:r>
            <a:r>
              <a:rPr lang="en-US" sz="2000" b="0" i="0" dirty="0">
                <a:solidFill>
                  <a:schemeClr val="tx1">
                    <a:lumMod val="50000"/>
                  </a:schemeClr>
                </a:solidFill>
                <a:effectLst/>
                <a:latin typeface="__Source_Sans_Pro_2fe30b"/>
              </a:rPr>
              <a:t>).</a:t>
            </a:r>
          </a:p>
        </p:txBody>
      </p:sp>
      <p:pic>
        <p:nvPicPr>
          <p:cNvPr id="12" name="Picture 11">
            <a:extLst>
              <a:ext uri="{FF2B5EF4-FFF2-40B4-BE49-F238E27FC236}">
                <a16:creationId xmlns:a16="http://schemas.microsoft.com/office/drawing/2014/main" id="{FA259AF8-78C7-4C55-C869-D4FF9A4C5B7A}"/>
              </a:ext>
            </a:extLst>
          </p:cNvPr>
          <p:cNvPicPr>
            <a:picLocks noChangeAspect="1"/>
          </p:cNvPicPr>
          <p:nvPr/>
        </p:nvPicPr>
        <p:blipFill>
          <a:blip r:embed="rId3"/>
          <a:stretch>
            <a:fillRect/>
          </a:stretch>
        </p:blipFill>
        <p:spPr>
          <a:xfrm>
            <a:off x="5466118" y="1517899"/>
            <a:ext cx="2931121" cy="596835"/>
          </a:xfrm>
          <a:prstGeom prst="rect">
            <a:avLst/>
          </a:prstGeom>
        </p:spPr>
      </p:pic>
      <p:sp>
        <p:nvSpPr>
          <p:cNvPr id="13" name="TextBox 12">
            <a:extLst>
              <a:ext uri="{FF2B5EF4-FFF2-40B4-BE49-F238E27FC236}">
                <a16:creationId xmlns:a16="http://schemas.microsoft.com/office/drawing/2014/main" id="{CEFDDC20-6D5F-73F4-F27F-EA53409F184F}"/>
              </a:ext>
            </a:extLst>
          </p:cNvPr>
          <p:cNvSpPr txBox="1"/>
          <p:nvPr/>
        </p:nvSpPr>
        <p:spPr>
          <a:xfrm>
            <a:off x="69985" y="1655319"/>
            <a:ext cx="676776" cy="369332"/>
          </a:xfrm>
          <a:prstGeom prst="rect">
            <a:avLst/>
          </a:prstGeom>
          <a:noFill/>
        </p:spPr>
        <p:txBody>
          <a:bodyPr wrap="square">
            <a:spAutoFit/>
          </a:bodyPr>
          <a:lstStyle/>
          <a:p>
            <a:r>
              <a:rPr lang="en-US" dirty="0"/>
              <a:t>📌</a:t>
            </a:r>
          </a:p>
        </p:txBody>
      </p:sp>
    </p:spTree>
    <p:extLst>
      <p:ext uri="{BB962C8B-B14F-4D97-AF65-F5344CB8AC3E}">
        <p14:creationId xmlns:p14="http://schemas.microsoft.com/office/powerpoint/2010/main" val="2366290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D71F1B6-1D9A-9A46-7D6A-8C88A46719AA}"/>
              </a:ext>
            </a:extLst>
          </p:cNvPr>
          <p:cNvSpPr/>
          <p:nvPr/>
        </p:nvSpPr>
        <p:spPr>
          <a:xfrm>
            <a:off x="185195" y="1675991"/>
            <a:ext cx="8796758" cy="2120505"/>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6" name="Text Placeholder 3">
            <a:extLst>
              <a:ext uri="{FF2B5EF4-FFF2-40B4-BE49-F238E27FC236}">
                <a16:creationId xmlns:a16="http://schemas.microsoft.com/office/drawing/2014/main" id="{538BD052-5F1E-6C4A-5294-D446D80E754F}"/>
              </a:ext>
            </a:extLst>
          </p:cNvPr>
          <p:cNvSpPr txBox="1">
            <a:spLocks/>
          </p:cNvSpPr>
          <p:nvPr/>
        </p:nvSpPr>
        <p:spPr>
          <a:xfrm>
            <a:off x="0" y="-3387"/>
            <a:ext cx="9144000" cy="823912"/>
          </a:xfrm>
          <a:prstGeom prst="rect">
            <a:avLst/>
          </a:prstGeom>
          <a:solidFill>
            <a:srgbClr val="004174"/>
          </a:solidFill>
        </p:spPr>
        <p:txBody>
          <a:bodyPr vert="horz" lIns="91440" tIns="45720" rIns="91440" bIns="45720" rtlCol="0" anchor="ctr">
            <a:normAutofit/>
          </a:bodyPr>
          <a:lstStyle>
            <a:lvl1pPr marL="0" indent="0" algn="ctr" defTabSz="685800" rtl="0" eaLnBrk="1" latinLnBrk="0" hangingPunct="1">
              <a:lnSpc>
                <a:spcPct val="90000"/>
              </a:lnSpc>
              <a:spcBef>
                <a:spcPts val="750"/>
              </a:spcBef>
              <a:buFont typeface="Arial" panose="020B0604020202020204" pitchFamily="34" charset="0"/>
              <a:buNone/>
              <a:defRPr sz="2000" b="0"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bg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bg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pPr algn="l"/>
            <a:r>
              <a:rPr lang="en-US" sz="2800" b="1" dirty="0">
                <a:solidFill>
                  <a:schemeClr val="bg1"/>
                </a:solidFill>
                <a:latin typeface="Consolas" panose="020B0609020204030204" pitchFamily="49" charset="0"/>
              </a:rPr>
              <a:t>Difference between “|” and “pipe()”</a:t>
            </a:r>
          </a:p>
        </p:txBody>
      </p:sp>
      <p:sp>
        <p:nvSpPr>
          <p:cNvPr id="5" name="TextBox 4">
            <a:extLst>
              <a:ext uri="{FF2B5EF4-FFF2-40B4-BE49-F238E27FC236}">
                <a16:creationId xmlns:a16="http://schemas.microsoft.com/office/drawing/2014/main" id="{D91D2343-3AA0-2BB2-70D7-1E1EE1152E23}"/>
              </a:ext>
            </a:extLst>
          </p:cNvPr>
          <p:cNvSpPr txBox="1"/>
          <p:nvPr/>
        </p:nvSpPr>
        <p:spPr>
          <a:xfrm>
            <a:off x="81023" y="894338"/>
            <a:ext cx="9062977" cy="984885"/>
          </a:xfrm>
          <a:prstGeom prst="rect">
            <a:avLst/>
          </a:prstGeom>
          <a:noFill/>
        </p:spPr>
        <p:txBody>
          <a:bodyPr wrap="square">
            <a:spAutoFit/>
          </a:bodyPr>
          <a:lstStyle/>
          <a:p>
            <a:r>
              <a:rPr lang="en-US" sz="2000" b="0" i="0" dirty="0">
                <a:solidFill>
                  <a:schemeClr val="tx1">
                    <a:lumMod val="50000"/>
                  </a:schemeClr>
                </a:solidFill>
                <a:effectLst/>
                <a:latin typeface="__Source_Sans_Pro_2fe30b"/>
              </a:rPr>
              <a:t>Although | and pipe() both relate to inter-process communication, they belong to different layers:</a:t>
            </a:r>
          </a:p>
          <a:p>
            <a:pPr marL="285750" indent="-285750">
              <a:buFont typeface="Arial" panose="020B0604020202020204" pitchFamily="34" charset="0"/>
              <a:buChar char="•"/>
            </a:pPr>
            <a:endParaRPr lang="en-US" dirty="0">
              <a:solidFill>
                <a:schemeClr val="tx1">
                  <a:lumMod val="50000"/>
                </a:schemeClr>
              </a:solidFill>
              <a:latin typeface="__Source_Sans_Pro_2fe30b"/>
            </a:endParaRPr>
          </a:p>
        </p:txBody>
      </p:sp>
      <p:sp>
        <p:nvSpPr>
          <p:cNvPr id="10" name="TextBox 9">
            <a:extLst>
              <a:ext uri="{FF2B5EF4-FFF2-40B4-BE49-F238E27FC236}">
                <a16:creationId xmlns:a16="http://schemas.microsoft.com/office/drawing/2014/main" id="{95CD6428-45F8-E3A7-E36C-CFACA149D554}"/>
              </a:ext>
            </a:extLst>
          </p:cNvPr>
          <p:cNvSpPr txBox="1"/>
          <p:nvPr/>
        </p:nvSpPr>
        <p:spPr>
          <a:xfrm>
            <a:off x="480349" y="1766746"/>
            <a:ext cx="4641448" cy="1938992"/>
          </a:xfrm>
          <a:prstGeom prst="rect">
            <a:avLst/>
          </a:prstGeom>
          <a:noFill/>
        </p:spPr>
        <p:txBody>
          <a:bodyPr wrap="square">
            <a:spAutoFit/>
          </a:bodyPr>
          <a:lstStyle/>
          <a:p>
            <a:r>
              <a:rPr lang="en-US" sz="2000" b="1" dirty="0">
                <a:latin typeface="__Source_Sans_Pro_2fe30b"/>
              </a:rPr>
              <a:t>| — Shell Operator (User-Level)</a:t>
            </a:r>
          </a:p>
          <a:p>
            <a:endParaRPr lang="en-US" sz="2000" dirty="0">
              <a:latin typeface="__Source_Sans_Pro_2fe30b"/>
            </a:endParaRPr>
          </a:p>
          <a:p>
            <a:pPr marL="285750" indent="-285750">
              <a:buFont typeface="Wingdings" panose="05000000000000000000" pitchFamily="2" charset="2"/>
              <a:buChar char="q"/>
            </a:pPr>
            <a:r>
              <a:rPr lang="en-US" sz="2000" dirty="0">
                <a:latin typeface="__Source_Sans_Pro_2fe30b"/>
              </a:rPr>
              <a:t>This is a shell feature, used in bash, zsh, etc.</a:t>
            </a:r>
          </a:p>
          <a:p>
            <a:pPr marL="285750" indent="-285750">
              <a:buFont typeface="Wingdings" panose="05000000000000000000" pitchFamily="2" charset="2"/>
              <a:buChar char="q"/>
            </a:pPr>
            <a:r>
              <a:rPr lang="en-US" sz="2000" dirty="0">
                <a:latin typeface="__Source_Sans_Pro_2fe30b"/>
              </a:rPr>
              <a:t>It connects the </a:t>
            </a:r>
            <a:r>
              <a:rPr lang="en-US" sz="2000" b="1" dirty="0">
                <a:latin typeface="__Source_Sans_Pro_2fe30b"/>
              </a:rPr>
              <a:t>stdout</a:t>
            </a:r>
            <a:r>
              <a:rPr lang="en-US" sz="2000" dirty="0">
                <a:latin typeface="__Source_Sans_Pro_2fe30b"/>
              </a:rPr>
              <a:t> of one command to the </a:t>
            </a:r>
            <a:r>
              <a:rPr lang="en-US" sz="2000" b="1" dirty="0">
                <a:latin typeface="__Source_Sans_Pro_2fe30b"/>
              </a:rPr>
              <a:t>stdin</a:t>
            </a:r>
            <a:r>
              <a:rPr lang="en-US" sz="2000" dirty="0">
                <a:latin typeface="__Source_Sans_Pro_2fe30b"/>
              </a:rPr>
              <a:t> of another</a:t>
            </a:r>
          </a:p>
        </p:txBody>
      </p:sp>
      <p:pic>
        <p:nvPicPr>
          <p:cNvPr id="13" name="Picture 12">
            <a:extLst>
              <a:ext uri="{FF2B5EF4-FFF2-40B4-BE49-F238E27FC236}">
                <a16:creationId xmlns:a16="http://schemas.microsoft.com/office/drawing/2014/main" id="{5FA0DF4D-1AB1-D308-355A-ED218B02D884}"/>
              </a:ext>
            </a:extLst>
          </p:cNvPr>
          <p:cNvPicPr>
            <a:picLocks noChangeAspect="1"/>
          </p:cNvPicPr>
          <p:nvPr/>
        </p:nvPicPr>
        <p:blipFill>
          <a:blip r:embed="rId3"/>
          <a:stretch>
            <a:fillRect/>
          </a:stretch>
        </p:blipFill>
        <p:spPr>
          <a:xfrm>
            <a:off x="6197985" y="2503319"/>
            <a:ext cx="2226976" cy="465847"/>
          </a:xfrm>
          <a:prstGeom prst="rect">
            <a:avLst/>
          </a:prstGeom>
        </p:spPr>
      </p:pic>
      <p:sp>
        <p:nvSpPr>
          <p:cNvPr id="14" name="Rectangle 13">
            <a:extLst>
              <a:ext uri="{FF2B5EF4-FFF2-40B4-BE49-F238E27FC236}">
                <a16:creationId xmlns:a16="http://schemas.microsoft.com/office/drawing/2014/main" id="{E41A0FD3-54A5-452D-1F80-8E2895703CF3}"/>
              </a:ext>
            </a:extLst>
          </p:cNvPr>
          <p:cNvSpPr/>
          <p:nvPr/>
        </p:nvSpPr>
        <p:spPr>
          <a:xfrm>
            <a:off x="185195" y="4027581"/>
            <a:ext cx="8796758" cy="2384794"/>
          </a:xfrm>
          <a:prstGeom prst="rect">
            <a:avLst/>
          </a:prstGeom>
          <a:solidFill>
            <a:schemeClr val="tx2">
              <a:lumMod val="20000"/>
              <a:lumOff val="8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p>
        </p:txBody>
      </p:sp>
      <p:sp>
        <p:nvSpPr>
          <p:cNvPr id="16" name="TextBox 15">
            <a:extLst>
              <a:ext uri="{FF2B5EF4-FFF2-40B4-BE49-F238E27FC236}">
                <a16:creationId xmlns:a16="http://schemas.microsoft.com/office/drawing/2014/main" id="{B0C7CF4F-C68E-8A21-D492-2A42CA756C47}"/>
              </a:ext>
            </a:extLst>
          </p:cNvPr>
          <p:cNvSpPr txBox="1"/>
          <p:nvPr/>
        </p:nvSpPr>
        <p:spPr>
          <a:xfrm>
            <a:off x="480349" y="4072170"/>
            <a:ext cx="4872942" cy="2246769"/>
          </a:xfrm>
          <a:prstGeom prst="rect">
            <a:avLst/>
          </a:prstGeom>
          <a:noFill/>
        </p:spPr>
        <p:txBody>
          <a:bodyPr wrap="square">
            <a:spAutoFit/>
          </a:bodyPr>
          <a:lstStyle/>
          <a:p>
            <a:r>
              <a:rPr lang="en-US" sz="2000" b="1" dirty="0">
                <a:latin typeface="__Source_Sans_Pro_2fe30b"/>
              </a:rPr>
              <a:t>pipe() — System Call (Kernel-Level, in C)</a:t>
            </a:r>
          </a:p>
          <a:p>
            <a:endParaRPr lang="en-US" sz="2000" b="1" dirty="0">
              <a:latin typeface="__Source_Sans_Pro_2fe30b"/>
            </a:endParaRPr>
          </a:p>
          <a:p>
            <a:pPr marL="285750" indent="-285750">
              <a:buFont typeface="Wingdings" panose="05000000000000000000" pitchFamily="2" charset="2"/>
              <a:buChar char="q"/>
            </a:pPr>
            <a:r>
              <a:rPr lang="en-US" sz="2000" b="1" dirty="0">
                <a:latin typeface="__Source_Sans_Pro_2fe30b"/>
              </a:rPr>
              <a:t>pipe(int pipefd[2]) </a:t>
            </a:r>
            <a:r>
              <a:rPr lang="en-US" sz="2000" dirty="0">
                <a:latin typeface="__Source_Sans_Pro_2fe30b"/>
              </a:rPr>
              <a:t>is a low-level system call in C (defined in </a:t>
            </a:r>
            <a:r>
              <a:rPr lang="en-US" sz="2000" b="1" dirty="0">
                <a:latin typeface="__Source_Sans_Pro_2fe30b"/>
              </a:rPr>
              <a:t>&lt;unistd.h&gt;</a:t>
            </a:r>
            <a:r>
              <a:rPr lang="en-US" sz="2000" dirty="0">
                <a:latin typeface="__Source_Sans_Pro_2fe30b"/>
              </a:rPr>
              <a:t>).</a:t>
            </a:r>
          </a:p>
          <a:p>
            <a:pPr marL="285750" indent="-285750">
              <a:buFont typeface="Wingdings" panose="05000000000000000000" pitchFamily="2" charset="2"/>
              <a:buChar char="q"/>
            </a:pPr>
            <a:r>
              <a:rPr lang="en-US" sz="2000" dirty="0">
                <a:latin typeface="__Source_Sans_Pro_2fe30b"/>
              </a:rPr>
              <a:t>It creates a </a:t>
            </a:r>
            <a:r>
              <a:rPr lang="en-US" sz="2000" b="1" dirty="0">
                <a:latin typeface="__Source_Sans_Pro_2fe30b"/>
              </a:rPr>
              <a:t>unidirectional</a:t>
            </a:r>
            <a:r>
              <a:rPr lang="en-US" sz="2000" dirty="0">
                <a:latin typeface="__Source_Sans_Pro_2fe30b"/>
              </a:rPr>
              <a:t> communication channel (file descriptors for reading and writing)</a:t>
            </a:r>
          </a:p>
        </p:txBody>
      </p:sp>
      <p:pic>
        <p:nvPicPr>
          <p:cNvPr id="20" name="Picture 19">
            <a:extLst>
              <a:ext uri="{FF2B5EF4-FFF2-40B4-BE49-F238E27FC236}">
                <a16:creationId xmlns:a16="http://schemas.microsoft.com/office/drawing/2014/main" id="{C099DC17-4D39-7F09-17EF-7D15E5CB88E0}"/>
              </a:ext>
            </a:extLst>
          </p:cNvPr>
          <p:cNvPicPr>
            <a:picLocks noChangeAspect="1"/>
          </p:cNvPicPr>
          <p:nvPr/>
        </p:nvPicPr>
        <p:blipFill>
          <a:blip r:embed="rId4"/>
          <a:stretch>
            <a:fillRect/>
          </a:stretch>
        </p:blipFill>
        <p:spPr>
          <a:xfrm>
            <a:off x="5416951" y="4824372"/>
            <a:ext cx="3501342" cy="791212"/>
          </a:xfrm>
          <a:prstGeom prst="rect">
            <a:avLst/>
          </a:prstGeom>
        </p:spPr>
      </p:pic>
      <p:sp>
        <p:nvSpPr>
          <p:cNvPr id="22" name="TextBox 21">
            <a:extLst>
              <a:ext uri="{FF2B5EF4-FFF2-40B4-BE49-F238E27FC236}">
                <a16:creationId xmlns:a16="http://schemas.microsoft.com/office/drawing/2014/main" id="{84F1A888-C837-E464-4055-01AE621E9EE9}"/>
              </a:ext>
            </a:extLst>
          </p:cNvPr>
          <p:cNvSpPr txBox="1"/>
          <p:nvPr/>
        </p:nvSpPr>
        <p:spPr>
          <a:xfrm>
            <a:off x="80894" y="1835982"/>
            <a:ext cx="694739" cy="369332"/>
          </a:xfrm>
          <a:prstGeom prst="rect">
            <a:avLst/>
          </a:prstGeom>
          <a:noFill/>
        </p:spPr>
        <p:txBody>
          <a:bodyPr wrap="square">
            <a:spAutoFit/>
          </a:bodyPr>
          <a:lstStyle/>
          <a:p>
            <a:r>
              <a:rPr lang="en-US" dirty="0"/>
              <a:t>🐚</a:t>
            </a:r>
          </a:p>
        </p:txBody>
      </p:sp>
      <p:sp>
        <p:nvSpPr>
          <p:cNvPr id="24" name="TextBox 23">
            <a:extLst>
              <a:ext uri="{FF2B5EF4-FFF2-40B4-BE49-F238E27FC236}">
                <a16:creationId xmlns:a16="http://schemas.microsoft.com/office/drawing/2014/main" id="{90E21768-E8F4-783C-C390-1B2345850830}"/>
              </a:ext>
            </a:extLst>
          </p:cNvPr>
          <p:cNvSpPr txBox="1"/>
          <p:nvPr/>
        </p:nvSpPr>
        <p:spPr>
          <a:xfrm>
            <a:off x="23150" y="4045895"/>
            <a:ext cx="662651" cy="523220"/>
          </a:xfrm>
          <a:prstGeom prst="rect">
            <a:avLst/>
          </a:prstGeom>
          <a:noFill/>
        </p:spPr>
        <p:txBody>
          <a:bodyPr wrap="square">
            <a:spAutoFit/>
          </a:bodyPr>
          <a:lstStyle/>
          <a:p>
            <a:r>
              <a:rPr lang="en-US" sz="2800" dirty="0"/>
              <a:t>🔧</a:t>
            </a:r>
            <a:endParaRPr lang="en-US" sz="1400" dirty="0"/>
          </a:p>
        </p:txBody>
      </p:sp>
    </p:spTree>
    <p:extLst>
      <p:ext uri="{BB962C8B-B14F-4D97-AF65-F5344CB8AC3E}">
        <p14:creationId xmlns:p14="http://schemas.microsoft.com/office/powerpoint/2010/main" val="2272503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538BD052-5F1E-6C4A-5294-D446D80E754F}"/>
              </a:ext>
            </a:extLst>
          </p:cNvPr>
          <p:cNvSpPr txBox="1">
            <a:spLocks/>
          </p:cNvSpPr>
          <p:nvPr/>
        </p:nvSpPr>
        <p:spPr>
          <a:xfrm>
            <a:off x="0" y="-3387"/>
            <a:ext cx="9144000" cy="823912"/>
          </a:xfrm>
          <a:prstGeom prst="rect">
            <a:avLst/>
          </a:prstGeom>
          <a:solidFill>
            <a:srgbClr val="004174"/>
          </a:solidFill>
        </p:spPr>
        <p:txBody>
          <a:bodyPr vert="horz" lIns="91440" tIns="45720" rIns="91440" bIns="45720" rtlCol="0" anchor="ctr">
            <a:normAutofit/>
          </a:bodyPr>
          <a:lstStyle>
            <a:lvl1pPr marL="0" indent="0" algn="ctr" defTabSz="685800" rtl="0" eaLnBrk="1" latinLnBrk="0" hangingPunct="1">
              <a:lnSpc>
                <a:spcPct val="90000"/>
              </a:lnSpc>
              <a:spcBef>
                <a:spcPts val="750"/>
              </a:spcBef>
              <a:buFont typeface="Arial" panose="020B0604020202020204" pitchFamily="34" charset="0"/>
              <a:buNone/>
              <a:defRPr sz="2000" b="0"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bg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bg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pPr algn="l"/>
            <a:r>
              <a:rPr lang="en-US" sz="2800" b="1" dirty="0">
                <a:solidFill>
                  <a:schemeClr val="bg1"/>
                </a:solidFill>
                <a:latin typeface="Consolas" panose="020B0609020204030204" pitchFamily="49" charset="0"/>
              </a:rPr>
              <a:t>How Pipes work</a:t>
            </a:r>
          </a:p>
        </p:txBody>
      </p:sp>
      <p:sp>
        <p:nvSpPr>
          <p:cNvPr id="5" name="TextBox 4">
            <a:extLst>
              <a:ext uri="{FF2B5EF4-FFF2-40B4-BE49-F238E27FC236}">
                <a16:creationId xmlns:a16="http://schemas.microsoft.com/office/drawing/2014/main" id="{15D54A79-397F-F28C-0D74-8567ECB86AB3}"/>
              </a:ext>
            </a:extLst>
          </p:cNvPr>
          <p:cNvSpPr txBox="1"/>
          <p:nvPr/>
        </p:nvSpPr>
        <p:spPr>
          <a:xfrm>
            <a:off x="138896" y="1501317"/>
            <a:ext cx="3865944" cy="4093428"/>
          </a:xfrm>
          <a:prstGeom prst="rect">
            <a:avLst/>
          </a:prstGeom>
          <a:noFill/>
        </p:spPr>
        <p:txBody>
          <a:bodyPr wrap="square">
            <a:spAutoFit/>
          </a:bodyPr>
          <a:lstStyle/>
          <a:p>
            <a:pPr marL="285750" indent="-285750">
              <a:buFont typeface="Arial" panose="020B0604020202020204" pitchFamily="34" charset="0"/>
              <a:buChar char="•"/>
            </a:pPr>
            <a:r>
              <a:rPr lang="en-US" sz="2000" b="0" i="0" dirty="0">
                <a:solidFill>
                  <a:schemeClr val="tx1">
                    <a:lumMod val="50000"/>
                  </a:schemeClr>
                </a:solidFill>
                <a:effectLst/>
                <a:latin typeface="__Source_Sans_Pro_2fe30b"/>
              </a:rPr>
              <a:t>A pipe works on the first in, first out principle and behaves like a queue </a:t>
            </a:r>
            <a:r>
              <a:rPr lang="en-US" sz="2000" b="0" i="0" u="sng" dirty="0">
                <a:solidFill>
                  <a:schemeClr val="tx1">
                    <a:lumMod val="50000"/>
                  </a:schemeClr>
                </a:solidFill>
                <a:effectLst/>
                <a:latin typeface="__Source_Sans_Pro_2fe30b"/>
                <a:hlinkClick r:id="rId3">
                  <a:extLst>
                    <a:ext uri="{A12FA001-AC4F-418D-AE19-62706E023703}">
                      <ahyp:hlinkClr xmlns:ahyp="http://schemas.microsoft.com/office/drawing/2018/hyperlinkcolor" val="tx"/>
                    </a:ext>
                  </a:extLst>
                </a:hlinkClick>
              </a:rPr>
              <a:t>data structure</a:t>
            </a:r>
            <a:r>
              <a:rPr lang="en-US" sz="2000" u="sng" dirty="0">
                <a:solidFill>
                  <a:schemeClr val="tx1">
                    <a:lumMod val="50000"/>
                  </a:schemeClr>
                </a:solidFill>
                <a:latin typeface="__Source_Sans_Pro_2fe30b"/>
              </a:rPr>
              <a:t>;</a:t>
            </a:r>
          </a:p>
          <a:p>
            <a:pPr marL="285750" indent="-285750">
              <a:buFont typeface="Arial" panose="020B0604020202020204" pitchFamily="34" charset="0"/>
              <a:buChar char="•"/>
            </a:pPr>
            <a:endParaRPr lang="en-US" sz="2000" u="sng" dirty="0">
              <a:solidFill>
                <a:schemeClr val="tx1">
                  <a:lumMod val="50000"/>
                </a:schemeClr>
              </a:solidFill>
              <a:latin typeface="__Source_Sans_Pro_2fe30b"/>
            </a:endParaRPr>
          </a:p>
          <a:p>
            <a:pPr marL="285750" indent="-285750">
              <a:buFont typeface="Arial" panose="020B0604020202020204" pitchFamily="34" charset="0"/>
              <a:buChar char="•"/>
            </a:pPr>
            <a:r>
              <a:rPr lang="en-US" sz="2000" b="0" i="0" dirty="0">
                <a:solidFill>
                  <a:schemeClr val="tx1">
                    <a:lumMod val="50000"/>
                  </a:schemeClr>
                </a:solidFill>
                <a:effectLst/>
                <a:latin typeface="__Source_Sans_Pro_2fe30b"/>
              </a:rPr>
              <a:t>With a pipe, the output of the first process becomes the input of the second.</a:t>
            </a:r>
            <a:endParaRPr lang="en-US" sz="2000" b="0" i="0" u="sng" dirty="0">
              <a:solidFill>
                <a:schemeClr val="tx1">
                  <a:lumMod val="50000"/>
                </a:schemeClr>
              </a:solidFill>
              <a:effectLst/>
              <a:latin typeface="__Source_Sans_Pro_2fe30b"/>
            </a:endParaRPr>
          </a:p>
          <a:p>
            <a:pPr marL="285750" indent="-285750">
              <a:buFont typeface="Arial" panose="020B0604020202020204" pitchFamily="34" charset="0"/>
              <a:buChar char="•"/>
            </a:pPr>
            <a:endParaRPr lang="en-US" sz="2000" u="sng" dirty="0">
              <a:solidFill>
                <a:schemeClr val="tx1">
                  <a:lumMod val="50000"/>
                </a:schemeClr>
              </a:solidFill>
              <a:latin typeface="__Source_Sans_Pro_2fe30b"/>
            </a:endParaRPr>
          </a:p>
          <a:p>
            <a:pPr marL="285750" indent="-285750">
              <a:buFont typeface="Arial" panose="020B0604020202020204" pitchFamily="34" charset="0"/>
              <a:buChar char="•"/>
            </a:pPr>
            <a:r>
              <a:rPr lang="en-US" sz="2000" b="0" i="0" dirty="0">
                <a:solidFill>
                  <a:schemeClr val="tx1">
                    <a:lumMod val="50000"/>
                  </a:schemeClr>
                </a:solidFill>
                <a:effectLst/>
                <a:latin typeface="__Source_Sans_Pro_2fe30b"/>
              </a:rPr>
              <a:t>However, the reverse does not happen. This is why a pipe is a form of one-way communication between processes or commands.</a:t>
            </a:r>
            <a:endParaRPr lang="en-US" sz="2000" dirty="0">
              <a:solidFill>
                <a:schemeClr val="tx1">
                  <a:lumMod val="50000"/>
                </a:schemeClr>
              </a:solidFill>
              <a:latin typeface="__Source_Sans_Pro_2fe30b"/>
            </a:endParaRPr>
          </a:p>
        </p:txBody>
      </p:sp>
      <p:pic>
        <p:nvPicPr>
          <p:cNvPr id="10" name="Picture 9">
            <a:extLst>
              <a:ext uri="{FF2B5EF4-FFF2-40B4-BE49-F238E27FC236}">
                <a16:creationId xmlns:a16="http://schemas.microsoft.com/office/drawing/2014/main" id="{FB9CC2C2-3438-5C41-60D3-698817B38587}"/>
              </a:ext>
            </a:extLst>
          </p:cNvPr>
          <p:cNvPicPr>
            <a:picLocks noChangeAspect="1"/>
          </p:cNvPicPr>
          <p:nvPr/>
        </p:nvPicPr>
        <p:blipFill>
          <a:blip r:embed="rId4"/>
          <a:stretch>
            <a:fillRect/>
          </a:stretch>
        </p:blipFill>
        <p:spPr>
          <a:xfrm>
            <a:off x="4127881" y="1800983"/>
            <a:ext cx="4877223" cy="3093988"/>
          </a:xfrm>
          <a:prstGeom prst="rect">
            <a:avLst/>
          </a:prstGeom>
        </p:spPr>
      </p:pic>
      <p:sp>
        <p:nvSpPr>
          <p:cNvPr id="11" name="TextBox 10">
            <a:extLst>
              <a:ext uri="{FF2B5EF4-FFF2-40B4-BE49-F238E27FC236}">
                <a16:creationId xmlns:a16="http://schemas.microsoft.com/office/drawing/2014/main" id="{2701D52E-0A7F-F602-05E1-4BF0BFC580A8}"/>
              </a:ext>
            </a:extLst>
          </p:cNvPr>
          <p:cNvSpPr txBox="1"/>
          <p:nvPr/>
        </p:nvSpPr>
        <p:spPr>
          <a:xfrm>
            <a:off x="-4201" y="4002954"/>
            <a:ext cx="676776" cy="369332"/>
          </a:xfrm>
          <a:prstGeom prst="rect">
            <a:avLst/>
          </a:prstGeom>
          <a:noFill/>
        </p:spPr>
        <p:txBody>
          <a:bodyPr wrap="square">
            <a:spAutoFit/>
          </a:bodyPr>
          <a:lstStyle/>
          <a:p>
            <a:r>
              <a:rPr lang="en-US" dirty="0"/>
              <a:t>📌</a:t>
            </a:r>
          </a:p>
        </p:txBody>
      </p:sp>
      <p:sp>
        <p:nvSpPr>
          <p:cNvPr id="12" name="TextBox 11">
            <a:extLst>
              <a:ext uri="{FF2B5EF4-FFF2-40B4-BE49-F238E27FC236}">
                <a16:creationId xmlns:a16="http://schemas.microsoft.com/office/drawing/2014/main" id="{C3CADB84-9D9B-8BC1-BEF3-826CA6D19C18}"/>
              </a:ext>
            </a:extLst>
          </p:cNvPr>
          <p:cNvSpPr txBox="1"/>
          <p:nvPr/>
        </p:nvSpPr>
        <p:spPr>
          <a:xfrm>
            <a:off x="0" y="2780496"/>
            <a:ext cx="676776" cy="369332"/>
          </a:xfrm>
          <a:prstGeom prst="rect">
            <a:avLst/>
          </a:prstGeom>
          <a:noFill/>
        </p:spPr>
        <p:txBody>
          <a:bodyPr wrap="square">
            <a:spAutoFit/>
          </a:bodyPr>
          <a:lstStyle/>
          <a:p>
            <a:r>
              <a:rPr lang="en-US" dirty="0"/>
              <a:t>📌</a:t>
            </a:r>
          </a:p>
        </p:txBody>
      </p:sp>
      <p:sp>
        <p:nvSpPr>
          <p:cNvPr id="13" name="TextBox 12">
            <a:extLst>
              <a:ext uri="{FF2B5EF4-FFF2-40B4-BE49-F238E27FC236}">
                <a16:creationId xmlns:a16="http://schemas.microsoft.com/office/drawing/2014/main" id="{4E6E4935-A418-7FB2-D5BC-EA2BBBCA4A0C}"/>
              </a:ext>
            </a:extLst>
          </p:cNvPr>
          <p:cNvSpPr txBox="1"/>
          <p:nvPr/>
        </p:nvSpPr>
        <p:spPr>
          <a:xfrm>
            <a:off x="-4201" y="1523178"/>
            <a:ext cx="676776" cy="369332"/>
          </a:xfrm>
          <a:prstGeom prst="rect">
            <a:avLst/>
          </a:prstGeom>
          <a:noFill/>
        </p:spPr>
        <p:txBody>
          <a:bodyPr wrap="square">
            <a:spAutoFit/>
          </a:bodyPr>
          <a:lstStyle/>
          <a:p>
            <a:r>
              <a:rPr lang="en-US" dirty="0"/>
              <a:t>📌</a:t>
            </a:r>
          </a:p>
        </p:txBody>
      </p:sp>
    </p:spTree>
    <p:extLst>
      <p:ext uri="{BB962C8B-B14F-4D97-AF65-F5344CB8AC3E}">
        <p14:creationId xmlns:p14="http://schemas.microsoft.com/office/powerpoint/2010/main" val="1248924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538BD052-5F1E-6C4A-5294-D446D80E754F}"/>
              </a:ext>
            </a:extLst>
          </p:cNvPr>
          <p:cNvSpPr txBox="1">
            <a:spLocks/>
          </p:cNvSpPr>
          <p:nvPr/>
        </p:nvSpPr>
        <p:spPr>
          <a:xfrm>
            <a:off x="0" y="-3387"/>
            <a:ext cx="9144000" cy="823912"/>
          </a:xfrm>
          <a:prstGeom prst="rect">
            <a:avLst/>
          </a:prstGeom>
          <a:solidFill>
            <a:srgbClr val="004174"/>
          </a:solidFill>
        </p:spPr>
        <p:txBody>
          <a:bodyPr vert="horz" lIns="91440" tIns="45720" rIns="91440" bIns="45720" rtlCol="0" anchor="ctr">
            <a:normAutofit/>
          </a:bodyPr>
          <a:lstStyle>
            <a:lvl1pPr marL="0" indent="0" algn="ctr" defTabSz="685800" rtl="0" eaLnBrk="1" latinLnBrk="0" hangingPunct="1">
              <a:lnSpc>
                <a:spcPct val="90000"/>
              </a:lnSpc>
              <a:spcBef>
                <a:spcPts val="750"/>
              </a:spcBef>
              <a:buFont typeface="Arial" panose="020B0604020202020204" pitchFamily="34" charset="0"/>
              <a:buNone/>
              <a:defRPr sz="2000" b="0" kern="1200">
                <a:solidFill>
                  <a:schemeClr val="tx1"/>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b="1" kern="1200">
                <a:solidFill>
                  <a:schemeClr val="bg1"/>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b="1" kern="1200">
                <a:solidFill>
                  <a:schemeClr val="bg1"/>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b="1" kern="1200">
                <a:solidFill>
                  <a:schemeClr val="bg1"/>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b="1" kern="1200">
                <a:solidFill>
                  <a:schemeClr val="tx1"/>
                </a:solidFill>
                <a:latin typeface="+mn-lt"/>
                <a:ea typeface="+mn-ea"/>
                <a:cs typeface="+mn-cs"/>
              </a:defRPr>
            </a:lvl9pPr>
          </a:lstStyle>
          <a:p>
            <a:pPr algn="l"/>
            <a:r>
              <a:rPr lang="en-US" sz="2800" b="1" dirty="0">
                <a:solidFill>
                  <a:schemeClr val="bg1"/>
                </a:solidFill>
                <a:latin typeface="Consolas" panose="020B0609020204030204" pitchFamily="49" charset="0"/>
              </a:rPr>
              <a:t>Pipes implementation</a:t>
            </a:r>
          </a:p>
        </p:txBody>
      </p:sp>
      <p:sp>
        <p:nvSpPr>
          <p:cNvPr id="5" name="TextBox 4">
            <a:extLst>
              <a:ext uri="{FF2B5EF4-FFF2-40B4-BE49-F238E27FC236}">
                <a16:creationId xmlns:a16="http://schemas.microsoft.com/office/drawing/2014/main" id="{D91D2343-3AA0-2BB2-70D7-1E1EE1152E23}"/>
              </a:ext>
            </a:extLst>
          </p:cNvPr>
          <p:cNvSpPr txBox="1"/>
          <p:nvPr/>
        </p:nvSpPr>
        <p:spPr>
          <a:xfrm>
            <a:off x="121533" y="859132"/>
            <a:ext cx="8543394" cy="2246769"/>
          </a:xfrm>
          <a:prstGeom prst="rect">
            <a:avLst/>
          </a:prstGeom>
          <a:noFill/>
        </p:spPr>
        <p:txBody>
          <a:bodyPr wrap="square">
            <a:spAutoFit/>
          </a:bodyPr>
          <a:lstStyle/>
          <a:p>
            <a:pPr marL="285750" indent="-285750">
              <a:buFont typeface="Arial" panose="020B0604020202020204" pitchFamily="34" charset="0"/>
              <a:buChar char="•"/>
            </a:pPr>
            <a:r>
              <a:rPr lang="en-US" sz="2000" b="0" i="0" dirty="0">
                <a:solidFill>
                  <a:schemeClr val="tx1">
                    <a:lumMod val="50000"/>
                  </a:schemeClr>
                </a:solidFill>
                <a:effectLst/>
                <a:latin typeface="__Source_Sans_Pro_2fe30b"/>
              </a:rPr>
              <a:t>The</a:t>
            </a:r>
            <a:r>
              <a:rPr lang="en-US" sz="2000" b="0" i="0" dirty="0">
                <a:solidFill>
                  <a:srgbClr val="61738E"/>
                </a:solidFill>
                <a:effectLst/>
                <a:latin typeface="__Source_Sans_Pro_2fe30b"/>
              </a:rPr>
              <a:t> </a:t>
            </a:r>
            <a:r>
              <a:rPr lang="en-US" sz="2000" b="0" i="0" dirty="0">
                <a:solidFill>
                  <a:srgbClr val="B30058"/>
                </a:solidFill>
                <a:effectLst/>
                <a:latin typeface="__Source_Sans_Pro_2fe30b"/>
              </a:rPr>
              <a:t>pipe()</a:t>
            </a:r>
            <a:r>
              <a:rPr lang="en-US" sz="2000" b="0" i="0" dirty="0">
                <a:solidFill>
                  <a:srgbClr val="61738E"/>
                </a:solidFill>
                <a:effectLst/>
                <a:latin typeface="__Source_Sans_Pro_2fe30b"/>
              </a:rPr>
              <a:t> </a:t>
            </a:r>
            <a:r>
              <a:rPr lang="en-US" sz="2000" b="0" i="0" dirty="0">
                <a:solidFill>
                  <a:schemeClr val="tx1">
                    <a:lumMod val="50000"/>
                  </a:schemeClr>
                </a:solidFill>
                <a:effectLst/>
                <a:latin typeface="__Source_Sans_Pro_2fe30b"/>
              </a:rPr>
              <a:t>system call in the C programming language is used to create an </a:t>
            </a:r>
            <a:r>
              <a:rPr lang="en-US" sz="2000" b="1" i="0" dirty="0">
                <a:solidFill>
                  <a:schemeClr val="tx1">
                    <a:lumMod val="50000"/>
                  </a:schemeClr>
                </a:solidFill>
                <a:effectLst/>
                <a:latin typeface="__Source_Sans_Pro_2fe30b"/>
              </a:rPr>
              <a:t>inter-process communication (IPC)</a:t>
            </a:r>
            <a:r>
              <a:rPr lang="en-US" sz="2000" b="0" i="0" dirty="0">
                <a:solidFill>
                  <a:schemeClr val="tx1">
                    <a:lumMod val="50000"/>
                  </a:schemeClr>
                </a:solidFill>
                <a:effectLst/>
                <a:latin typeface="__Source_Sans_Pro_2fe30b"/>
              </a:rPr>
              <a:t> channel between two processes;</a:t>
            </a:r>
          </a:p>
          <a:p>
            <a:pPr marL="285750" indent="-285750">
              <a:buFont typeface="Arial" panose="020B0604020202020204" pitchFamily="34" charset="0"/>
              <a:buChar char="•"/>
            </a:pPr>
            <a:endParaRPr lang="en-US" sz="2000" b="0" i="0" dirty="0">
              <a:solidFill>
                <a:schemeClr val="tx1">
                  <a:lumMod val="50000"/>
                </a:schemeClr>
              </a:solidFill>
              <a:effectLst/>
              <a:latin typeface="__Source_Sans_Pro_2fe30b"/>
            </a:endParaRPr>
          </a:p>
          <a:p>
            <a:pPr marL="285750" indent="-285750">
              <a:buFont typeface="Arial" panose="020B0604020202020204" pitchFamily="34" charset="0"/>
              <a:buChar char="•"/>
            </a:pPr>
            <a:r>
              <a:rPr lang="en-US" sz="2000" b="0" i="0" dirty="0">
                <a:solidFill>
                  <a:schemeClr val="tx1">
                    <a:lumMod val="50000"/>
                  </a:schemeClr>
                </a:solidFill>
                <a:effectLst/>
                <a:latin typeface="__Source_Sans_Pro_2fe30b"/>
              </a:rPr>
              <a:t>It allows one process to send data to another process through this channel, which is essentially a unidirectional data stream;</a:t>
            </a:r>
          </a:p>
          <a:p>
            <a:pPr marL="285750" indent="-285750">
              <a:buFont typeface="Arial" panose="020B0604020202020204" pitchFamily="34" charset="0"/>
              <a:buChar char="•"/>
            </a:pPr>
            <a:endParaRPr lang="en-US" sz="2000" dirty="0">
              <a:solidFill>
                <a:schemeClr val="tx1">
                  <a:lumMod val="50000"/>
                </a:schemeClr>
              </a:solidFill>
              <a:latin typeface="__Source_Sans_Pro_2fe30b"/>
            </a:endParaRPr>
          </a:p>
          <a:p>
            <a:pPr marL="285750" indent="-285750">
              <a:buFont typeface="Arial" panose="020B0604020202020204" pitchFamily="34" charset="0"/>
              <a:buChar char="•"/>
            </a:pPr>
            <a:r>
              <a:rPr lang="en-US" sz="2000" b="0" i="0" dirty="0">
                <a:solidFill>
                  <a:schemeClr val="tx1">
                    <a:lumMod val="50000"/>
                  </a:schemeClr>
                </a:solidFill>
                <a:effectLst/>
                <a:latin typeface="__Source_Sans_Pro_2fe30b"/>
              </a:rPr>
              <a:t>Here's a brief implementation of</a:t>
            </a:r>
            <a:r>
              <a:rPr lang="en-US" sz="2000" b="0" i="0" dirty="0">
                <a:solidFill>
                  <a:srgbClr val="61738E"/>
                </a:solidFill>
                <a:effectLst/>
                <a:latin typeface="__Source_Sans_Pro_2fe30b"/>
              </a:rPr>
              <a:t> </a:t>
            </a:r>
            <a:r>
              <a:rPr lang="en-US" sz="2000" b="0" i="0" dirty="0">
                <a:solidFill>
                  <a:srgbClr val="B30058"/>
                </a:solidFill>
                <a:effectLst/>
                <a:latin typeface="__Source_Sans_Pro_2fe30b"/>
              </a:rPr>
              <a:t>pipe()</a:t>
            </a:r>
            <a:r>
              <a:rPr lang="en-US" sz="2000" b="0" i="0" dirty="0">
                <a:solidFill>
                  <a:schemeClr val="tx1">
                    <a:lumMod val="50000"/>
                  </a:schemeClr>
                </a:solidFill>
                <a:effectLst/>
                <a:latin typeface="__Source_Sans_Pro_2fe30b"/>
              </a:rPr>
              <a:t> in an operating system in </a:t>
            </a:r>
            <a:r>
              <a:rPr lang="en-US" sz="2000" b="0" i="0" dirty="0">
                <a:solidFill>
                  <a:srgbClr val="B30058"/>
                </a:solidFill>
                <a:effectLst/>
                <a:latin typeface="__Source_Sans_Pro_2fe30b"/>
              </a:rPr>
              <a:t>C</a:t>
            </a:r>
            <a:r>
              <a:rPr lang="en-US" sz="2000" b="0" i="0" dirty="0">
                <a:solidFill>
                  <a:schemeClr val="tx1">
                    <a:lumMod val="50000"/>
                  </a:schemeClr>
                </a:solidFill>
                <a:effectLst/>
                <a:latin typeface="__Source_Sans_Pro_2fe30b"/>
              </a:rPr>
              <a:t>:</a:t>
            </a:r>
            <a:endParaRPr lang="en-US" sz="2000" dirty="0">
              <a:solidFill>
                <a:schemeClr val="tx1">
                  <a:lumMod val="50000"/>
                </a:schemeClr>
              </a:solidFill>
              <a:latin typeface="__Source_Sans_Pro_2fe30b"/>
            </a:endParaRPr>
          </a:p>
        </p:txBody>
      </p:sp>
      <p:pic>
        <p:nvPicPr>
          <p:cNvPr id="7" name="Picture 6">
            <a:extLst>
              <a:ext uri="{FF2B5EF4-FFF2-40B4-BE49-F238E27FC236}">
                <a16:creationId xmlns:a16="http://schemas.microsoft.com/office/drawing/2014/main" id="{3A3EAFA6-005A-6486-CEC8-A57017DF2E26}"/>
              </a:ext>
            </a:extLst>
          </p:cNvPr>
          <p:cNvPicPr>
            <a:picLocks noChangeAspect="1"/>
          </p:cNvPicPr>
          <p:nvPr/>
        </p:nvPicPr>
        <p:blipFill>
          <a:blip r:embed="rId3"/>
          <a:stretch>
            <a:fillRect/>
          </a:stretch>
        </p:blipFill>
        <p:spPr>
          <a:xfrm>
            <a:off x="142458" y="3198462"/>
            <a:ext cx="3746636" cy="3590565"/>
          </a:xfrm>
          <a:prstGeom prst="rect">
            <a:avLst/>
          </a:prstGeom>
        </p:spPr>
      </p:pic>
      <p:pic>
        <p:nvPicPr>
          <p:cNvPr id="11" name="Picture 10">
            <a:extLst>
              <a:ext uri="{FF2B5EF4-FFF2-40B4-BE49-F238E27FC236}">
                <a16:creationId xmlns:a16="http://schemas.microsoft.com/office/drawing/2014/main" id="{69C765EA-5FC3-33A4-9F81-4D3010DA83D9}"/>
              </a:ext>
            </a:extLst>
          </p:cNvPr>
          <p:cNvPicPr>
            <a:picLocks noChangeAspect="1"/>
          </p:cNvPicPr>
          <p:nvPr/>
        </p:nvPicPr>
        <p:blipFill>
          <a:blip r:embed="rId4"/>
          <a:stretch>
            <a:fillRect/>
          </a:stretch>
        </p:blipFill>
        <p:spPr>
          <a:xfrm>
            <a:off x="4036003" y="3429000"/>
            <a:ext cx="4965539" cy="3117053"/>
          </a:xfrm>
          <a:prstGeom prst="rect">
            <a:avLst/>
          </a:prstGeom>
        </p:spPr>
      </p:pic>
      <p:sp>
        <p:nvSpPr>
          <p:cNvPr id="13" name="TextBox 12">
            <a:extLst>
              <a:ext uri="{FF2B5EF4-FFF2-40B4-BE49-F238E27FC236}">
                <a16:creationId xmlns:a16="http://schemas.microsoft.com/office/drawing/2014/main" id="{4E3016B5-1C51-1055-7E38-4826F8434773}"/>
              </a:ext>
            </a:extLst>
          </p:cNvPr>
          <p:cNvSpPr txBox="1"/>
          <p:nvPr/>
        </p:nvSpPr>
        <p:spPr>
          <a:xfrm>
            <a:off x="0" y="2713453"/>
            <a:ext cx="676776" cy="369332"/>
          </a:xfrm>
          <a:prstGeom prst="rect">
            <a:avLst/>
          </a:prstGeom>
          <a:noFill/>
        </p:spPr>
        <p:txBody>
          <a:bodyPr wrap="square">
            <a:spAutoFit/>
          </a:bodyPr>
          <a:lstStyle/>
          <a:p>
            <a:r>
              <a:rPr lang="en-US" dirty="0"/>
              <a:t>📌</a:t>
            </a:r>
          </a:p>
        </p:txBody>
      </p:sp>
      <p:sp>
        <p:nvSpPr>
          <p:cNvPr id="14" name="TextBox 13">
            <a:extLst>
              <a:ext uri="{FF2B5EF4-FFF2-40B4-BE49-F238E27FC236}">
                <a16:creationId xmlns:a16="http://schemas.microsoft.com/office/drawing/2014/main" id="{3DA5C3DD-C339-E9BB-1C21-63CEDAD60F7A}"/>
              </a:ext>
            </a:extLst>
          </p:cNvPr>
          <p:cNvSpPr txBox="1"/>
          <p:nvPr/>
        </p:nvSpPr>
        <p:spPr>
          <a:xfrm>
            <a:off x="0" y="1797850"/>
            <a:ext cx="676776" cy="369332"/>
          </a:xfrm>
          <a:prstGeom prst="rect">
            <a:avLst/>
          </a:prstGeom>
          <a:noFill/>
        </p:spPr>
        <p:txBody>
          <a:bodyPr wrap="square">
            <a:spAutoFit/>
          </a:bodyPr>
          <a:lstStyle/>
          <a:p>
            <a:r>
              <a:rPr lang="en-US" dirty="0"/>
              <a:t>📌</a:t>
            </a:r>
          </a:p>
        </p:txBody>
      </p:sp>
      <p:sp>
        <p:nvSpPr>
          <p:cNvPr id="15" name="TextBox 14">
            <a:extLst>
              <a:ext uri="{FF2B5EF4-FFF2-40B4-BE49-F238E27FC236}">
                <a16:creationId xmlns:a16="http://schemas.microsoft.com/office/drawing/2014/main" id="{BCC69960-B761-CCD2-FA97-70AAF7DE11A5}"/>
              </a:ext>
            </a:extLst>
          </p:cNvPr>
          <p:cNvSpPr txBox="1"/>
          <p:nvPr/>
        </p:nvSpPr>
        <p:spPr>
          <a:xfrm>
            <a:off x="0" y="913086"/>
            <a:ext cx="676776" cy="369332"/>
          </a:xfrm>
          <a:prstGeom prst="rect">
            <a:avLst/>
          </a:prstGeom>
          <a:noFill/>
        </p:spPr>
        <p:txBody>
          <a:bodyPr wrap="square">
            <a:spAutoFit/>
          </a:bodyPr>
          <a:lstStyle/>
          <a:p>
            <a:r>
              <a:rPr lang="en-US" dirty="0"/>
              <a:t>📌</a:t>
            </a:r>
          </a:p>
        </p:txBody>
      </p:sp>
    </p:spTree>
    <p:extLst>
      <p:ext uri="{BB962C8B-B14F-4D97-AF65-F5344CB8AC3E}">
        <p14:creationId xmlns:p14="http://schemas.microsoft.com/office/powerpoint/2010/main" val="3820114017"/>
      </p:ext>
    </p:extLst>
  </p:cSld>
  <p:clrMapOvr>
    <a:masterClrMapping/>
  </p:clrMapOvr>
</p:sld>
</file>

<file path=ppt/theme/theme1.xml><?xml version="1.0" encoding="utf-8"?>
<a:theme xmlns:a="http://schemas.openxmlformats.org/drawingml/2006/main" name="Slide cu continut text">
  <a:themeElements>
    <a:clrScheme name="CSThemeColors">
      <a:dk1>
        <a:srgbClr val="004174"/>
      </a:dk1>
      <a:lt1>
        <a:sysClr val="window" lastClr="FFFFFF"/>
      </a:lt1>
      <a:dk2>
        <a:srgbClr val="004174"/>
      </a:dk2>
      <a:lt2>
        <a:srgbClr val="F5E1BE"/>
      </a:lt2>
      <a:accent1>
        <a:srgbClr val="004174"/>
      </a:accent1>
      <a:accent2>
        <a:srgbClr val="F5E1BE"/>
      </a:accent2>
      <a:accent3>
        <a:srgbClr val="004174"/>
      </a:accent3>
      <a:accent4>
        <a:srgbClr val="F5E1BE"/>
      </a:accent4>
      <a:accent5>
        <a:srgbClr val="004174"/>
      </a:accent5>
      <a:accent6>
        <a:srgbClr val="F5E1BE"/>
      </a:accent6>
      <a:hlink>
        <a:srgbClr val="004174"/>
      </a:hlink>
      <a:folHlink>
        <a:srgbClr val="F5E1BE"/>
      </a:folHlink>
    </a:clrScheme>
    <a:fontScheme name="CSThemeFonts">
      <a:majorFont>
        <a:latin typeface="Oswald Regular"/>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6ecfacbe-31ad-493b-8038-696ca31d2afe}" enabled="1" method="Privileged" siteId="{763b2760-45c5-46d3-883e-29705bba49b7}" contentBits="0" removed="0"/>
</clbl:labelList>
</file>

<file path=docProps/app.xml><?xml version="1.0" encoding="utf-8"?>
<Properties xmlns="http://schemas.openxmlformats.org/officeDocument/2006/extended-properties" xmlns:vt="http://schemas.openxmlformats.org/officeDocument/2006/docPropsVTypes">
  <Template/>
  <TotalTime>0</TotalTime>
  <Words>3460</Words>
  <Application>Microsoft Office PowerPoint</Application>
  <PresentationFormat>On-screen Show (4:3)</PresentationFormat>
  <Paragraphs>254</Paragraphs>
  <Slides>13</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__Source_Sans_Pro_2fe30b</vt:lpstr>
      <vt:lpstr>Arial</vt:lpstr>
      <vt:lpstr>Calibri</vt:lpstr>
      <vt:lpstr>Consolas</vt:lpstr>
      <vt:lpstr>Lato</vt:lpstr>
      <vt:lpstr>Oswald Regular</vt:lpstr>
      <vt:lpstr>Overpass Mono</vt:lpstr>
      <vt:lpstr>Roboto</vt:lpstr>
      <vt:lpstr>Wingdings</vt:lpstr>
      <vt:lpstr>Slide cu continut text</vt:lpstr>
      <vt:lpstr>Pipes in C – Lab. 10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DIANA-FLORINA SOTROPA</dc:creator>
  <cp:lastModifiedBy>Diana Horincar</cp:lastModifiedBy>
  <cp:revision>580</cp:revision>
  <dcterms:created xsi:type="dcterms:W3CDTF">2021-11-02T13:21:59Z</dcterms:created>
  <dcterms:modified xsi:type="dcterms:W3CDTF">2025-05-18T09:16:14Z</dcterms:modified>
</cp:coreProperties>
</file>

<file path=docProps/thumbnail.jpeg>
</file>